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Open Sans Medium"/>
      <p:regular r:id="rId49"/>
      <p:bold r:id="rId50"/>
      <p:italic r:id="rId51"/>
      <p:boldItalic r:id="rId52"/>
    </p:embeddedFont>
    <p:embeddedFont>
      <p:font typeface="Barlow Light"/>
      <p:regular r:id="rId53"/>
      <p:bold r:id="rId54"/>
      <p:italic r:id="rId55"/>
      <p:boldItalic r:id="rId56"/>
    </p:embeddedFont>
    <p:embeddedFont>
      <p:font typeface="Barlow"/>
      <p:regular r:id="rId57"/>
      <p:bold r:id="rId58"/>
      <p:italic r:id="rId59"/>
      <p:boldItalic r:id="rId60"/>
    </p:embeddedFont>
    <p:embeddedFont>
      <p:font typeface="Open Sans Light"/>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OpenSans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Light-bold.fntdata"/><Relationship Id="rId61" Type="http://schemas.openxmlformats.org/officeDocument/2006/relationships/font" Target="fonts/OpenSansLight-regular.fntdata"/><Relationship Id="rId20" Type="http://schemas.openxmlformats.org/officeDocument/2006/relationships/slide" Target="slides/slide14.xml"/><Relationship Id="rId64" Type="http://schemas.openxmlformats.org/officeDocument/2006/relationships/font" Target="fonts/OpenSansLight-boldItalic.fntdata"/><Relationship Id="rId63" Type="http://schemas.openxmlformats.org/officeDocument/2006/relationships/font" Target="fonts/OpenSansLight-italic.fntdata"/><Relationship Id="rId22" Type="http://schemas.openxmlformats.org/officeDocument/2006/relationships/slide" Target="slides/slide16.xml"/><Relationship Id="rId66" Type="http://schemas.openxmlformats.org/officeDocument/2006/relationships/font" Target="fonts/OpenSans-bold.fntdata"/><Relationship Id="rId21" Type="http://schemas.openxmlformats.org/officeDocument/2006/relationships/slide" Target="slides/slide15.xml"/><Relationship Id="rId65" Type="http://schemas.openxmlformats.org/officeDocument/2006/relationships/font" Target="fonts/OpenSans-regular.fntdata"/><Relationship Id="rId24" Type="http://schemas.openxmlformats.org/officeDocument/2006/relationships/slide" Target="slides/slide18.xml"/><Relationship Id="rId68" Type="http://schemas.openxmlformats.org/officeDocument/2006/relationships/font" Target="fonts/OpenSans-boldItalic.fntdata"/><Relationship Id="rId23" Type="http://schemas.openxmlformats.org/officeDocument/2006/relationships/slide" Target="slides/slide17.xml"/><Relationship Id="rId67" Type="http://schemas.openxmlformats.org/officeDocument/2006/relationships/font" Target="fonts/OpenSans-italic.fntdata"/><Relationship Id="rId60" Type="http://schemas.openxmlformats.org/officeDocument/2006/relationships/font" Target="fonts/Barlow-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Medium-italic.fntdata"/><Relationship Id="rId50" Type="http://schemas.openxmlformats.org/officeDocument/2006/relationships/font" Target="fonts/OpenSansMedium-bold.fntdata"/><Relationship Id="rId53" Type="http://schemas.openxmlformats.org/officeDocument/2006/relationships/font" Target="fonts/BarlowLight-regular.fntdata"/><Relationship Id="rId52" Type="http://schemas.openxmlformats.org/officeDocument/2006/relationships/font" Target="fonts/OpenSansMedium-boldItalic.fntdata"/><Relationship Id="rId11" Type="http://schemas.openxmlformats.org/officeDocument/2006/relationships/slide" Target="slides/slide5.xml"/><Relationship Id="rId55" Type="http://schemas.openxmlformats.org/officeDocument/2006/relationships/font" Target="fonts/BarlowLight-italic.fntdata"/><Relationship Id="rId10" Type="http://schemas.openxmlformats.org/officeDocument/2006/relationships/slide" Target="slides/slide4.xml"/><Relationship Id="rId54" Type="http://schemas.openxmlformats.org/officeDocument/2006/relationships/font" Target="fonts/BarlowLight-bold.fntdata"/><Relationship Id="rId13" Type="http://schemas.openxmlformats.org/officeDocument/2006/relationships/slide" Target="slides/slide7.xml"/><Relationship Id="rId57" Type="http://schemas.openxmlformats.org/officeDocument/2006/relationships/font" Target="fonts/Barlow-regular.fntdata"/><Relationship Id="rId12" Type="http://schemas.openxmlformats.org/officeDocument/2006/relationships/slide" Target="slides/slide6.xml"/><Relationship Id="rId56" Type="http://schemas.openxmlformats.org/officeDocument/2006/relationships/font" Target="fonts/BarlowLight-boldItalic.fntdata"/><Relationship Id="rId15" Type="http://schemas.openxmlformats.org/officeDocument/2006/relationships/slide" Target="slides/slide9.xml"/><Relationship Id="rId59" Type="http://schemas.openxmlformats.org/officeDocument/2006/relationships/font" Target="fonts/Barlow-italic.fntdata"/><Relationship Id="rId14" Type="http://schemas.openxmlformats.org/officeDocument/2006/relationships/slide" Target="slides/slide8.xml"/><Relationship Id="rId58" Type="http://schemas.openxmlformats.org/officeDocument/2006/relationships/font" Target="fonts/Barlow-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04b0c7b906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04b0c7b906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c0e6114fd_0_14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23c0e6114fd_0_14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3c0e6114fd_0_14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c0e6114fd_0_22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23c0e6114fd_0_22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Visual from Gapminder’s Bubbles tool: https://www.gapminder.org/tools/#$chart-type=bubbles&amp;url=v1</a:t>
            </a:r>
            <a:endParaRPr/>
          </a:p>
        </p:txBody>
      </p:sp>
      <p:sp>
        <p:nvSpPr>
          <p:cNvPr id="159" name="Google Shape;159;g23c0e6114fd_0_22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c0e6114fd_0_15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23c0e6114fd_0_15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23c0e6114fd_0_15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c0e6114fd_0_18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3c0e6114fd_0_18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iw">
                <a:solidFill>
                  <a:schemeClr val="dk1"/>
                </a:solidFill>
              </a:rPr>
              <a:t>Visual from Gapminder’s Bubbles tool: https://www.gapminder.org/tools/#$chart-type=bubbles&amp;url=v1</a:t>
            </a:r>
            <a:endParaRPr>
              <a:solidFill>
                <a:schemeClr val="dk1"/>
              </a:solidFill>
            </a:endParaRPr>
          </a:p>
          <a:p>
            <a:pPr indent="0" lvl="0" marL="0" rtl="0" algn="l">
              <a:spcBef>
                <a:spcPts val="0"/>
              </a:spcBef>
              <a:spcAft>
                <a:spcPts val="0"/>
              </a:spcAft>
              <a:buNone/>
            </a:pPr>
            <a:r>
              <a:t/>
            </a:r>
            <a:endParaRPr/>
          </a:p>
        </p:txBody>
      </p:sp>
      <p:sp>
        <p:nvSpPr>
          <p:cNvPr id="184" name="Google Shape;184;g23c0e6114fd_0_18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c0e6114fd_0_15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3c0e6114fd_0_15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23c0e6114fd_0_15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c0e6114fd_0_20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23c0e6114fd_0_20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iw">
                <a:solidFill>
                  <a:schemeClr val="dk1"/>
                </a:solidFill>
              </a:rPr>
              <a:t>Visual from Gapminder’s Bubbles tool: https://www.gapminder.org/tools/#$chart-type=bubbles&amp;url=v1</a:t>
            </a:r>
            <a:endParaRPr>
              <a:solidFill>
                <a:schemeClr val="dk1"/>
              </a:solidFill>
            </a:endParaRPr>
          </a:p>
          <a:p>
            <a:pPr indent="0" lvl="0" marL="0" rtl="0" algn="l">
              <a:spcBef>
                <a:spcPts val="0"/>
              </a:spcBef>
              <a:spcAft>
                <a:spcPts val="0"/>
              </a:spcAft>
              <a:buNone/>
            </a:pPr>
            <a:r>
              <a:t/>
            </a:r>
            <a:endParaRPr/>
          </a:p>
        </p:txBody>
      </p:sp>
      <p:sp>
        <p:nvSpPr>
          <p:cNvPr id="207" name="Google Shape;207;g23c0e6114fd_0_20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c0e6114fd_0_21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23c0e6114fd_0_21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3c0e6114fd_0_21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c0e6114fd_0_16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3c0e6114fd_0_16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iw">
                <a:solidFill>
                  <a:schemeClr val="dk1"/>
                </a:solidFill>
              </a:rPr>
              <a:t>Animation</a:t>
            </a:r>
            <a:r>
              <a:rPr lang="iw">
                <a:solidFill>
                  <a:schemeClr val="dk1"/>
                </a:solidFill>
              </a:rPr>
              <a:t> from Gapminder’s Bubbles tool: https://www.gapminder.org/tools/#$chart-type=bubbles&amp;url=v1</a:t>
            </a:r>
            <a:endParaRPr>
              <a:solidFill>
                <a:schemeClr val="dk1"/>
              </a:solidFill>
            </a:endParaRPr>
          </a:p>
          <a:p>
            <a:pPr indent="0" lvl="0" marL="0" rtl="0" algn="l">
              <a:spcBef>
                <a:spcPts val="0"/>
              </a:spcBef>
              <a:spcAft>
                <a:spcPts val="0"/>
              </a:spcAft>
              <a:buNone/>
            </a:pPr>
            <a:r>
              <a:t/>
            </a:r>
            <a:endParaRPr/>
          </a:p>
        </p:txBody>
      </p:sp>
      <p:sp>
        <p:nvSpPr>
          <p:cNvPr id="230" name="Google Shape;230;g23c0e6114fd_0_16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3c0e6114fd_0_17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23c0e6114fd_0_17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3c0e6114fd_0_17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c0e6114fd_0_25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23c0e6114fd_0_25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3c0e6114fd_0_25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488f556ecb_0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g2488f556ecb_0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g2488f556ecb_0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3c0e6114fd_0_27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3c0e6114fd_0_27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3c0e6114fd_0_27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c0e6114fd_0_40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23c0e6114fd_0_40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23c0e6114fd_0_40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c0e6114fd_0_9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3c0e6114fd_0_9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3c0e6114fd_0_9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88a1a5473_0_1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2488a1a5473_0_1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https://www.who.int/campaigns/world-mental-health-day</a:t>
            </a:r>
            <a:endParaRPr/>
          </a:p>
        </p:txBody>
      </p:sp>
      <p:sp>
        <p:nvSpPr>
          <p:cNvPr id="285" name="Google Shape;285;g2488a1a5473_0_1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89b66301f_0_6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489b66301f_0_6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2489b66301f_0_6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88a1a5473_0_7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2488a1a5473_0_7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2488a1a5473_0_7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3c0e6114fd_0_3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23c0e6114fd_0_3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3c0e6114fd_0_3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c0e6114fd_0_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23c0e6114fd_0_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23c0e6114fd_0_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3c0e6114fd_0_43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23c0e6114fd_0_43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23c0e6114fd_0_43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3c0e6114fd_0_7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23c0e6114fd_0_7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https://www.who.int/key-messages</a:t>
            </a:r>
            <a:endParaRPr/>
          </a:p>
        </p:txBody>
      </p:sp>
      <p:sp>
        <p:nvSpPr>
          <p:cNvPr id="372" name="Google Shape;372;g23c0e6114fd_0_7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e5bf6ed2b_0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g24e5bf6ed2b_0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g24e5bf6ed2b_0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3c0e6114fd_0_289: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23c0e6114fd_0_289: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Let’s have a quick discussion. Which of these charts do you think is better and why? They both show the percentage of health budgets spent on mental health. Can you describe what makes them different?</a:t>
            </a:r>
            <a:endParaRPr/>
          </a:p>
        </p:txBody>
      </p:sp>
      <p:sp>
        <p:nvSpPr>
          <p:cNvPr id="386" name="Google Shape;386;g23c0e6114fd_0_289: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3c0e6114fd_0_30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3c0e6114fd_0_30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The difference between the bar chart and the pie chart is that the bar chart represents the 2% </a:t>
            </a:r>
            <a:r>
              <a:rPr lang="iw"/>
              <a:t>value</a:t>
            </a:r>
            <a:r>
              <a:rPr lang="iw"/>
              <a:t> as the length of the blue part of the bar, and the pie chart represents the 2% as the angle of the blue slice. They both show the same information but represented in a different visual way.</a:t>
            </a:r>
            <a:endParaRPr/>
          </a:p>
        </p:txBody>
      </p:sp>
      <p:sp>
        <p:nvSpPr>
          <p:cNvPr id="399" name="Google Shape;399;g23c0e6114fd_0_30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3c0e6114fd_0_31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3c0e6114fd_0_31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When we take data and create a chart, we are using visual encodings. Visual encodings are how we map data values to graphical elements that can be interpreted visually. So in the previous </a:t>
            </a:r>
            <a:r>
              <a:rPr lang="iw"/>
              <a:t>example, length is the visual encoding used in the bar chart, while angle is the visual encoding used in the pie chart. We could also use the slope of a line, to show what direction something is going. There are also area and volume of shapes, like circles or cubes, that can show a quantity. And of course, there’s color. There’s the hue, like red or blue, and the intensity or saturation. These are the components we are using to construct charts at the foundational level.</a:t>
            </a:r>
            <a:endParaRPr/>
          </a:p>
        </p:txBody>
      </p:sp>
      <p:sp>
        <p:nvSpPr>
          <p:cNvPr id="413" name="Google Shape;413;g23c0e6114fd_0_31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3c0e6114fd_0_33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3c0e6114fd_0_33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So are these all the same? Does it matter which ones we use? This has been studied in statistics and psychology, and what they found is that it </a:t>
            </a:r>
            <a:r>
              <a:rPr i="1" lang="iw"/>
              <a:t>does</a:t>
            </a:r>
            <a:r>
              <a:rPr lang="iw"/>
              <a:t> matter. The human brain can process some of these visual encodings faster and more accurately than others. When this was put to the test, a hierarchy emerged, which is shown in this picture. Encodings at the top of the </a:t>
            </a:r>
            <a:r>
              <a:rPr lang="iw"/>
              <a:t>hierarchy</a:t>
            </a:r>
            <a:r>
              <a:rPr lang="iw"/>
              <a:t> were easier for people to tell the differences between different values. This matters a lot, because the reason we create charts is to convey information. So anything we do to make it faster and easier for people to understand our charts, the clearer our message will be. We always want to prioritize encodings that are higher up on the hierarchy, if we have the choice.</a:t>
            </a:r>
            <a:endParaRPr/>
          </a:p>
        </p:txBody>
      </p:sp>
      <p:sp>
        <p:nvSpPr>
          <p:cNvPr id="423" name="Google Shape;423;g23c0e6114fd_0_33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3c0e6114fd_0_35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23c0e6114fd_0_35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So, back to our pie and bar charts. In this case, the bar chart would be more effective than the pie chart, because length is higher on the perceptual hierarchy than angle. This is a very simple chart, so the difference is not huge. But you can imagine that the more categories we have, the more this difference matters.</a:t>
            </a:r>
            <a:endParaRPr/>
          </a:p>
        </p:txBody>
      </p:sp>
      <p:sp>
        <p:nvSpPr>
          <p:cNvPr id="436" name="Google Shape;436;g23c0e6114fd_0_35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3f08d0123c_3_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23f08d0123c_3_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Sometimes, pie charts are okay. There is always the option to replace it with a bar chart. So if you are looking for a black-and-white rule, just use bar charts and forget about pie charts. But, </a:t>
            </a:r>
            <a:r>
              <a:rPr lang="iw"/>
              <a:t>people</a:t>
            </a:r>
            <a:r>
              <a:rPr lang="iw"/>
              <a:t> like pie charts. There’s something about them that is visually appealing. So if you are going to use pie charts, here are the situations where it works best. If you have 2-3 categories with very </a:t>
            </a:r>
            <a:r>
              <a:rPr lang="iw"/>
              <a:t>different</a:t>
            </a:r>
            <a:r>
              <a:rPr lang="iw"/>
              <a:t> </a:t>
            </a:r>
            <a:r>
              <a:rPr lang="iw"/>
              <a:t>sizes of the slices, then a pie chart is fine. If you have 4-6 categories and the slices are reasonably different, then pie charts are okay but not optimal. You should consider switching to a bar chart. If you have more than 7 categories, you probably won’t be able to tell a meaningful difference between the slices. Just avoid pie charts entirely here.</a:t>
            </a:r>
            <a:endParaRPr/>
          </a:p>
        </p:txBody>
      </p:sp>
      <p:sp>
        <p:nvSpPr>
          <p:cNvPr id="452" name="Google Shape;452;g23f08d0123c_3_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3c0e6114fd_0_37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23c0e6114fd_0_37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Let’s do one more exercise to check our understanding of the perceptual hierarchy of visual encodings. Which one of these charts would be better? The first one shows the dollar values as bar lengths. The second one shows the dollar values as the intensity of the color. Which is optimized in terms of human visual perception?</a:t>
            </a:r>
            <a:endParaRPr/>
          </a:p>
        </p:txBody>
      </p:sp>
      <p:sp>
        <p:nvSpPr>
          <p:cNvPr id="469" name="Google Shape;469;g23c0e6114fd_0_37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3c0e6114fd_0_39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23c0e6114fd_0_39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In this case, the bar chart is also better. Color hue and intensity fall to the lower half of the perceptual hierarchy. You’ll find that bar charts win a lot of the time, because length is the highest-ranking visual encoding.</a:t>
            </a:r>
            <a:endParaRPr/>
          </a:p>
        </p:txBody>
      </p:sp>
      <p:sp>
        <p:nvSpPr>
          <p:cNvPr id="480" name="Google Shape;480;g23c0e6114fd_0_39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489b66301f_0_10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2489b66301f_0_10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2489b66301f_0_10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88a1a5473_0_12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g2488a1a5473_0_12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2488a1a5473_0_12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b21f875bc9_2_3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1b21f875bc9_2_38:notes"/>
          <p:cNvSpPr txBox="1"/>
          <p:nvPr>
            <p:ph idx="1" type="body"/>
          </p:nvPr>
        </p:nvSpPr>
        <p:spPr>
          <a:xfrm>
            <a:off x="914400" y="4400550"/>
            <a:ext cx="73152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1b21f875bc9_2_38:notes"/>
          <p:cNvSpPr txBox="1"/>
          <p:nvPr>
            <p:ph idx="12" type="sldNum"/>
          </p:nvPr>
        </p:nvSpPr>
        <p:spPr>
          <a:xfrm>
            <a:off x="5179484" y="8685213"/>
            <a:ext cx="39624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3c0e6114fd_0_41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23c0e6114fd_0_41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23c0e6114fd_0_41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771ced1b4e_0_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2771ced1b4e_0_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2771ced1b4e_0_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b21f875bc9_2_130: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1b21f875bc9_2_130: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End of Presentation slide</a:t>
            </a:r>
            <a:br>
              <a:rPr lang="iw"/>
            </a:br>
            <a:endParaRPr/>
          </a:p>
        </p:txBody>
      </p:sp>
      <p:sp>
        <p:nvSpPr>
          <p:cNvPr id="542" name="Google Shape;542;g1b21f875bc9_2_130: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89b66301f_0_116: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2489b66301f_0_116: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2489b66301f_0_116: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c0e6114fd_0_10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23c0e6114fd_0_10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3c0e6114fd_0_10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c0e6114fd_0_114: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23c0e6114fd_0_114: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w"/>
              <a:t>https://www.youtube.com/watch?v=jbkSRLYSojo</a:t>
            </a:r>
            <a:endParaRPr/>
          </a:p>
        </p:txBody>
      </p:sp>
      <p:sp>
        <p:nvSpPr>
          <p:cNvPr id="125" name="Google Shape;125;g23c0e6114fd_0_114: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3c0e6114fd_0_13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23c0e6114fd_0_13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3c0e6114fd_0_13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c0e6114fd_0_241: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23c0e6114fd_0_241: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3c0e6114fd_0_241: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images.unsplash.com/photo-1607081692251-d689f1b9af84?ixlib=rb-4.0.3&amp;ixid=M3wxMjA3fDB8MHxwaG90by1wYWdlfHx8fGVufDB8fHx8fA%3D%3D&amp;auto=format&amp;fit=crop&amp;w=774&amp;q=80" TargetMode="External"/><Relationship Id="rId4" Type="http://schemas.openxmlformats.org/officeDocument/2006/relationships/image" Target="../media/image27.jp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images.unsplash.com/photo-1598549762913-0ea144878fa2?ixlib=rb-4.0.3&amp;ixid=M3wxMjA3fDB8MHxwaG90by1wYWdlfHx8fGVufDB8fHx8fA%3D%3D&amp;auto=format&amp;fit=crop&amp;w=1470&amp;q=80" TargetMode="External"/><Relationship Id="rId4" Type="http://schemas.openxmlformats.org/officeDocument/2006/relationships/image" Target="../media/image29.jp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9.jpg"/><Relationship Id="rId6" Type="http://schemas.openxmlformats.org/officeDocument/2006/relationships/image" Target="../media/image19.png"/><Relationship Id="rId7"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hyperlink" Target="https://www.who.int/key-messages" TargetMode="External"/><Relationship Id="rId5"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hyperlink" Target="https://paldhous.github.io/NICAR/2016/infodesign.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4.jpg"/><Relationship Id="rId5" Type="http://schemas.openxmlformats.org/officeDocument/2006/relationships/hyperlink" Target="https://paldhous.github.io/NICAR/2016/infodesign.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5.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www.gapminder.org/" TargetMode="External"/><Relationship Id="rId4" Type="http://schemas.openxmlformats.org/officeDocument/2006/relationships/image" Target="../media/image3.png"/><Relationship Id="rId5"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www.youtube.com/watch?v=jbkSRLYSojo" TargetMode="External"/><Relationship Id="rId5"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9B50"/>
        </a:solidFill>
      </p:bgPr>
    </p:bg>
    <p:spTree>
      <p:nvGrpSpPr>
        <p:cNvPr id="55" name="Shape 55"/>
        <p:cNvGrpSpPr/>
        <p:nvPr/>
      </p:nvGrpSpPr>
      <p:grpSpPr>
        <a:xfrm>
          <a:off x="0" y="0"/>
          <a:ext cx="0" cy="0"/>
          <a:chOff x="0" y="0"/>
          <a:chExt cx="0" cy="0"/>
        </a:xfrm>
      </p:grpSpPr>
      <p:sp>
        <p:nvSpPr>
          <p:cNvPr id="56" name="Google Shape;56;p15"/>
          <p:cNvSpPr/>
          <p:nvPr/>
        </p:nvSpPr>
        <p:spPr>
          <a:xfrm>
            <a:off x="1640125" y="1716750"/>
            <a:ext cx="4721100" cy="56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b="1" lang="iw" sz="3600">
                <a:solidFill>
                  <a:srgbClr val="F5F5F0"/>
                </a:solidFill>
                <a:latin typeface="Source Serif Pro"/>
                <a:ea typeface="Source Serif Pro"/>
                <a:cs typeface="Source Serif Pro"/>
                <a:sym typeface="Source Serif Pro"/>
              </a:rPr>
              <a:t>DA105.A (Monday)</a:t>
            </a:r>
            <a:endParaRPr b="1" sz="3600">
              <a:solidFill>
                <a:srgbClr val="F5F5F0"/>
              </a:solidFill>
              <a:latin typeface="Source Serif Pro"/>
              <a:ea typeface="Source Serif Pro"/>
              <a:cs typeface="Source Serif Pro"/>
              <a:sym typeface="Source Serif Pro"/>
            </a:endParaRPr>
          </a:p>
        </p:txBody>
      </p:sp>
      <p:sp>
        <p:nvSpPr>
          <p:cNvPr id="57" name="Google Shape;57;p15"/>
          <p:cNvSpPr/>
          <p:nvPr/>
        </p:nvSpPr>
        <p:spPr>
          <a:xfrm>
            <a:off x="1640125" y="2278950"/>
            <a:ext cx="5130300" cy="1147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iw" sz="2100">
                <a:solidFill>
                  <a:srgbClr val="F5F5F0"/>
                </a:solidFill>
                <a:latin typeface="Open Sans Light"/>
                <a:ea typeface="Open Sans Light"/>
                <a:cs typeface="Open Sans Light"/>
                <a:sym typeface="Open Sans Light"/>
              </a:rPr>
              <a:t>Feel free to add comments. To use the slides, create a copy (file -&gt; make a copy)</a:t>
            </a:r>
            <a:endParaRPr sz="2100">
              <a:solidFill>
                <a:srgbClr val="F5F5F0"/>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51" name="Shape 151"/>
        <p:cNvGrpSpPr/>
        <p:nvPr/>
      </p:nvGrpSpPr>
      <p:grpSpPr>
        <a:xfrm>
          <a:off x="0" y="0"/>
          <a:ext cx="0" cy="0"/>
          <a:chOff x="0" y="0"/>
          <a:chExt cx="0" cy="0"/>
        </a:xfrm>
      </p:grpSpPr>
      <p:sp>
        <p:nvSpPr>
          <p:cNvPr id="152" name="Google Shape;152;p24"/>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153" name="Google Shape;153;p24"/>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Raise your emoji hand to speak or type in the Zoom chat</a:t>
            </a:r>
            <a:endParaRPr i="0" sz="1238" u="none" cap="none" strike="noStrike">
              <a:solidFill>
                <a:schemeClr val="dk1"/>
              </a:solidFill>
              <a:latin typeface="Open Sans Medium"/>
              <a:ea typeface="Open Sans Medium"/>
              <a:cs typeface="Open Sans Medium"/>
              <a:sym typeface="Open Sans Medium"/>
            </a:endParaRPr>
          </a:p>
        </p:txBody>
      </p:sp>
      <p:sp>
        <p:nvSpPr>
          <p:cNvPr id="154" name="Google Shape;154;p24"/>
          <p:cNvSpPr/>
          <p:nvPr/>
        </p:nvSpPr>
        <p:spPr>
          <a:xfrm>
            <a:off x="539100" y="1770400"/>
            <a:ext cx="8065800" cy="51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How did Hans show the average income and lifespan of each country?</a:t>
            </a:r>
            <a:endParaRPr sz="1800">
              <a:solidFill>
                <a:srgbClr val="0A0A0A"/>
              </a:solidFill>
              <a:latin typeface="Open Sans"/>
              <a:ea typeface="Open Sans"/>
              <a:cs typeface="Open Sans"/>
              <a:sym typeface="Open Sans"/>
            </a:endParaRPr>
          </a:p>
        </p:txBody>
      </p:sp>
      <p:pic>
        <p:nvPicPr>
          <p:cNvPr id="155" name="Google Shape;155;p24"/>
          <p:cNvPicPr preferRelativeResize="0"/>
          <p:nvPr/>
        </p:nvPicPr>
        <p:blipFill>
          <a:blip r:embed="rId3">
            <a:alphaModFix amt="28000"/>
          </a:blip>
          <a:stretch>
            <a:fillRect/>
          </a:stretch>
        </p:blipFill>
        <p:spPr>
          <a:xfrm>
            <a:off x="356753" y="4582707"/>
            <a:ext cx="1013601" cy="30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60" name="Shape 160"/>
        <p:cNvGrpSpPr/>
        <p:nvPr/>
      </p:nvGrpSpPr>
      <p:grpSpPr>
        <a:xfrm>
          <a:off x="0" y="0"/>
          <a:ext cx="0" cy="0"/>
          <a:chOff x="0" y="0"/>
          <a:chExt cx="0" cy="0"/>
        </a:xfrm>
      </p:grpSpPr>
      <p:sp>
        <p:nvSpPr>
          <p:cNvPr id="161" name="Google Shape;161;p25"/>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162" name="Google Shape;162;p25"/>
          <p:cNvSpPr/>
          <p:nvPr/>
        </p:nvSpPr>
        <p:spPr>
          <a:xfrm>
            <a:off x="539100" y="1194725"/>
            <a:ext cx="8065800" cy="51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How did Hans show the average income and lifespan of each country?</a:t>
            </a:r>
            <a:endParaRPr sz="1800">
              <a:solidFill>
                <a:srgbClr val="0A0A0A"/>
              </a:solidFill>
              <a:latin typeface="Open Sans"/>
              <a:ea typeface="Open Sans"/>
              <a:cs typeface="Open Sans"/>
              <a:sym typeface="Open Sans"/>
            </a:endParaRPr>
          </a:p>
        </p:txBody>
      </p:sp>
      <p:pic>
        <p:nvPicPr>
          <p:cNvPr id="163" name="Google Shape;163;p25"/>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164" name="Google Shape;164;p25"/>
          <p:cNvPicPr preferRelativeResize="0"/>
          <p:nvPr/>
        </p:nvPicPr>
        <p:blipFill>
          <a:blip r:embed="rId4">
            <a:alphaModFix/>
          </a:blip>
          <a:stretch>
            <a:fillRect/>
          </a:stretch>
        </p:blipFill>
        <p:spPr>
          <a:xfrm>
            <a:off x="2296129" y="2145025"/>
            <a:ext cx="4551748" cy="2555600"/>
          </a:xfrm>
          <a:prstGeom prst="rect">
            <a:avLst/>
          </a:prstGeom>
          <a:noFill/>
          <a:ln>
            <a:noFill/>
          </a:ln>
        </p:spPr>
      </p:pic>
      <p:sp>
        <p:nvSpPr>
          <p:cNvPr id="165" name="Google Shape;165;p25"/>
          <p:cNvSpPr/>
          <p:nvPr/>
        </p:nvSpPr>
        <p:spPr>
          <a:xfrm>
            <a:off x="3209425" y="2219600"/>
            <a:ext cx="3161700" cy="27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2296125" y="4496323"/>
            <a:ext cx="319500" cy="20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txBox="1"/>
          <p:nvPr/>
        </p:nvSpPr>
        <p:spPr>
          <a:xfrm>
            <a:off x="3901500" y="1513550"/>
            <a:ext cx="1341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iw" sz="1800">
                <a:solidFill>
                  <a:srgbClr val="009B50"/>
                </a:solidFill>
                <a:latin typeface="Open Sans"/>
                <a:ea typeface="Open Sans"/>
                <a:cs typeface="Open Sans"/>
                <a:sym typeface="Open Sans"/>
              </a:rPr>
              <a:t>Position</a:t>
            </a:r>
            <a:endParaRPr>
              <a:solidFill>
                <a:srgbClr val="009B50"/>
              </a:solidFill>
            </a:endParaRPr>
          </a:p>
        </p:txBody>
      </p:sp>
      <p:cxnSp>
        <p:nvCxnSpPr>
          <p:cNvPr id="168" name="Google Shape;168;p25"/>
          <p:cNvCxnSpPr/>
          <p:nvPr/>
        </p:nvCxnSpPr>
        <p:spPr>
          <a:xfrm>
            <a:off x="2679325" y="2867425"/>
            <a:ext cx="2485800" cy="0"/>
          </a:xfrm>
          <a:prstGeom prst="straightConnector1">
            <a:avLst/>
          </a:prstGeom>
          <a:noFill/>
          <a:ln cap="flat" cmpd="sng" w="19050">
            <a:solidFill>
              <a:srgbClr val="009B50"/>
            </a:solidFill>
            <a:prstDash val="solid"/>
            <a:round/>
            <a:headEnd len="med" w="med" type="none"/>
            <a:tailEnd len="med" w="med" type="none"/>
          </a:ln>
        </p:spPr>
      </p:cxnSp>
      <p:cxnSp>
        <p:nvCxnSpPr>
          <p:cNvPr id="169" name="Google Shape;169;p25"/>
          <p:cNvCxnSpPr/>
          <p:nvPr/>
        </p:nvCxnSpPr>
        <p:spPr>
          <a:xfrm rot="10800000">
            <a:off x="5222250" y="2911575"/>
            <a:ext cx="0" cy="1520100"/>
          </a:xfrm>
          <a:prstGeom prst="straightConnector1">
            <a:avLst/>
          </a:prstGeom>
          <a:noFill/>
          <a:ln cap="flat" cmpd="sng" w="19050">
            <a:solidFill>
              <a:srgbClr val="009B50"/>
            </a:solidFill>
            <a:prstDash val="solid"/>
            <a:round/>
            <a:headEnd len="med" w="med" type="none"/>
            <a:tailEnd len="med" w="med" type="none"/>
          </a:ln>
        </p:spPr>
      </p:cxnSp>
      <p:sp>
        <p:nvSpPr>
          <p:cNvPr id="170" name="Google Shape;170;p25"/>
          <p:cNvSpPr txBox="1"/>
          <p:nvPr/>
        </p:nvSpPr>
        <p:spPr>
          <a:xfrm>
            <a:off x="2537525" y="2498000"/>
            <a:ext cx="971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iw">
                <a:solidFill>
                  <a:srgbClr val="009B50"/>
                </a:solidFill>
                <a:latin typeface="Open Sans"/>
                <a:ea typeface="Open Sans"/>
                <a:cs typeface="Open Sans"/>
                <a:sym typeface="Open Sans"/>
              </a:rPr>
              <a:t>73.8</a:t>
            </a:r>
            <a:endParaRPr>
              <a:solidFill>
                <a:srgbClr val="009B50"/>
              </a:solidFill>
            </a:endParaRPr>
          </a:p>
        </p:txBody>
      </p:sp>
      <p:sp>
        <p:nvSpPr>
          <p:cNvPr id="171" name="Google Shape;171;p25"/>
          <p:cNvSpPr txBox="1"/>
          <p:nvPr/>
        </p:nvSpPr>
        <p:spPr>
          <a:xfrm>
            <a:off x="5165125" y="3995050"/>
            <a:ext cx="5976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iw">
                <a:solidFill>
                  <a:srgbClr val="009B50"/>
                </a:solidFill>
                <a:latin typeface="Open Sans"/>
                <a:ea typeface="Open Sans"/>
                <a:cs typeface="Open Sans"/>
                <a:sym typeface="Open Sans"/>
              </a:rPr>
              <a:t>13k</a:t>
            </a:r>
            <a:endParaRPr>
              <a:solidFill>
                <a:srgbClr val="009B5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76" name="Shape 176"/>
        <p:cNvGrpSpPr/>
        <p:nvPr/>
      </p:nvGrpSpPr>
      <p:grpSpPr>
        <a:xfrm>
          <a:off x="0" y="0"/>
          <a:ext cx="0" cy="0"/>
          <a:chOff x="0" y="0"/>
          <a:chExt cx="0" cy="0"/>
        </a:xfrm>
      </p:grpSpPr>
      <p:sp>
        <p:nvSpPr>
          <p:cNvPr id="177" name="Google Shape;177;p26"/>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178" name="Google Shape;178;p26"/>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Raise your emoji hand to speak or type in the Zoom chat</a:t>
            </a:r>
            <a:endParaRPr i="0" sz="1238" u="none" cap="none" strike="noStrike">
              <a:solidFill>
                <a:schemeClr val="dk1"/>
              </a:solidFill>
              <a:latin typeface="Open Sans Medium"/>
              <a:ea typeface="Open Sans Medium"/>
              <a:cs typeface="Open Sans Medium"/>
              <a:sym typeface="Open Sans Medium"/>
            </a:endParaRPr>
          </a:p>
        </p:txBody>
      </p:sp>
      <p:sp>
        <p:nvSpPr>
          <p:cNvPr id="179" name="Google Shape;179;p26"/>
          <p:cNvSpPr/>
          <p:nvPr/>
        </p:nvSpPr>
        <p:spPr>
          <a:xfrm>
            <a:off x="539100" y="1770400"/>
            <a:ext cx="8065800" cy="51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How did Hans show the region each country belongs to?</a:t>
            </a:r>
            <a:endParaRPr sz="1800">
              <a:solidFill>
                <a:srgbClr val="0A0A0A"/>
              </a:solidFill>
              <a:latin typeface="Open Sans"/>
              <a:ea typeface="Open Sans"/>
              <a:cs typeface="Open Sans"/>
              <a:sym typeface="Open Sans"/>
            </a:endParaRPr>
          </a:p>
        </p:txBody>
      </p:sp>
      <p:pic>
        <p:nvPicPr>
          <p:cNvPr id="180" name="Google Shape;180;p26"/>
          <p:cNvPicPr preferRelativeResize="0"/>
          <p:nvPr/>
        </p:nvPicPr>
        <p:blipFill>
          <a:blip r:embed="rId3">
            <a:alphaModFix amt="28000"/>
          </a:blip>
          <a:stretch>
            <a:fillRect/>
          </a:stretch>
        </p:blipFill>
        <p:spPr>
          <a:xfrm>
            <a:off x="356753" y="4582707"/>
            <a:ext cx="1013601" cy="305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85" name="Shape 185"/>
        <p:cNvGrpSpPr/>
        <p:nvPr/>
      </p:nvGrpSpPr>
      <p:grpSpPr>
        <a:xfrm>
          <a:off x="0" y="0"/>
          <a:ext cx="0" cy="0"/>
          <a:chOff x="0" y="0"/>
          <a:chExt cx="0" cy="0"/>
        </a:xfrm>
      </p:grpSpPr>
      <p:sp>
        <p:nvSpPr>
          <p:cNvPr id="186" name="Google Shape;186;p27"/>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187" name="Google Shape;187;p27"/>
          <p:cNvSpPr/>
          <p:nvPr/>
        </p:nvSpPr>
        <p:spPr>
          <a:xfrm>
            <a:off x="539100" y="1406175"/>
            <a:ext cx="8065800" cy="3633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iw" sz="1800">
                <a:solidFill>
                  <a:srgbClr val="0A0A0A"/>
                </a:solidFill>
                <a:latin typeface="Open Sans"/>
                <a:ea typeface="Open Sans"/>
                <a:cs typeface="Open Sans"/>
                <a:sym typeface="Open Sans"/>
              </a:rPr>
              <a:t>How did Hans show the region each country belongs to?</a:t>
            </a:r>
            <a:endParaRPr sz="1800">
              <a:solidFill>
                <a:srgbClr val="0A0A0A"/>
              </a:solidFill>
              <a:latin typeface="Open Sans"/>
              <a:ea typeface="Open Sans"/>
              <a:cs typeface="Open Sans"/>
              <a:sym typeface="Open Sans"/>
            </a:endParaRPr>
          </a:p>
        </p:txBody>
      </p:sp>
      <p:pic>
        <p:nvPicPr>
          <p:cNvPr id="188" name="Google Shape;188;p27"/>
          <p:cNvPicPr preferRelativeResize="0"/>
          <p:nvPr/>
        </p:nvPicPr>
        <p:blipFill>
          <a:blip r:embed="rId3">
            <a:alphaModFix amt="28000"/>
          </a:blip>
          <a:stretch>
            <a:fillRect/>
          </a:stretch>
        </p:blipFill>
        <p:spPr>
          <a:xfrm>
            <a:off x="356753" y="4582707"/>
            <a:ext cx="1013601" cy="305375"/>
          </a:xfrm>
          <a:prstGeom prst="rect">
            <a:avLst/>
          </a:prstGeom>
          <a:noFill/>
          <a:ln>
            <a:noFill/>
          </a:ln>
        </p:spPr>
      </p:pic>
      <p:sp>
        <p:nvSpPr>
          <p:cNvPr id="189" name="Google Shape;189;p27"/>
          <p:cNvSpPr txBox="1"/>
          <p:nvPr/>
        </p:nvSpPr>
        <p:spPr>
          <a:xfrm>
            <a:off x="3901500" y="1769475"/>
            <a:ext cx="1341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iw" sz="1800">
                <a:solidFill>
                  <a:srgbClr val="009B50"/>
                </a:solidFill>
                <a:latin typeface="Open Sans"/>
                <a:ea typeface="Open Sans"/>
                <a:cs typeface="Open Sans"/>
                <a:sym typeface="Open Sans"/>
              </a:rPr>
              <a:t>Color</a:t>
            </a:r>
            <a:endParaRPr>
              <a:solidFill>
                <a:srgbClr val="009B50"/>
              </a:solidFill>
            </a:endParaRPr>
          </a:p>
        </p:txBody>
      </p:sp>
      <p:pic>
        <p:nvPicPr>
          <p:cNvPr id="190" name="Google Shape;190;p27"/>
          <p:cNvPicPr preferRelativeResize="0"/>
          <p:nvPr/>
        </p:nvPicPr>
        <p:blipFill rotWithShape="1">
          <a:blip r:embed="rId4">
            <a:alphaModFix/>
          </a:blip>
          <a:srcRect b="9365" l="0" r="0" t="10313"/>
          <a:stretch/>
        </p:blipFill>
        <p:spPr>
          <a:xfrm>
            <a:off x="2052363" y="2529950"/>
            <a:ext cx="5039274" cy="2052750"/>
          </a:xfrm>
          <a:prstGeom prst="rect">
            <a:avLst/>
          </a:prstGeom>
          <a:noFill/>
          <a:ln>
            <a:noFill/>
          </a:ln>
        </p:spPr>
      </p:pic>
      <p:sp>
        <p:nvSpPr>
          <p:cNvPr id="191" name="Google Shape;191;p27"/>
          <p:cNvSpPr txBox="1"/>
          <p:nvPr/>
        </p:nvSpPr>
        <p:spPr>
          <a:xfrm>
            <a:off x="3874825" y="2585600"/>
            <a:ext cx="10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Red: Asia</a:t>
            </a:r>
            <a:endParaRPr/>
          </a:p>
        </p:txBody>
      </p:sp>
      <p:sp>
        <p:nvSpPr>
          <p:cNvPr id="192" name="Google Shape;192;p27"/>
          <p:cNvSpPr txBox="1"/>
          <p:nvPr/>
        </p:nvSpPr>
        <p:spPr>
          <a:xfrm>
            <a:off x="5988525" y="3248525"/>
            <a:ext cx="110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a:t>Green: Americas</a:t>
            </a:r>
            <a:endParaRPr/>
          </a:p>
        </p:txBody>
      </p:sp>
      <p:sp>
        <p:nvSpPr>
          <p:cNvPr id="193" name="Google Shape;193;p27"/>
          <p:cNvSpPr txBox="1"/>
          <p:nvPr/>
        </p:nvSpPr>
        <p:spPr>
          <a:xfrm>
            <a:off x="5671725" y="2529950"/>
            <a:ext cx="14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Yellow: Europe</a:t>
            </a:r>
            <a:endParaRPr/>
          </a:p>
        </p:txBody>
      </p:sp>
      <p:sp>
        <p:nvSpPr>
          <p:cNvPr id="194" name="Google Shape;194;p27"/>
          <p:cNvSpPr txBox="1"/>
          <p:nvPr/>
        </p:nvSpPr>
        <p:spPr>
          <a:xfrm>
            <a:off x="3468900" y="3864125"/>
            <a:ext cx="11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Blue: Africa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99" name="Shape 199"/>
        <p:cNvGrpSpPr/>
        <p:nvPr/>
      </p:nvGrpSpPr>
      <p:grpSpPr>
        <a:xfrm>
          <a:off x="0" y="0"/>
          <a:ext cx="0" cy="0"/>
          <a:chOff x="0" y="0"/>
          <a:chExt cx="0" cy="0"/>
        </a:xfrm>
      </p:grpSpPr>
      <p:sp>
        <p:nvSpPr>
          <p:cNvPr id="200" name="Google Shape;200;p28"/>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201" name="Google Shape;201;p28"/>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Raise your emoji hand to speak or type in the Zoom chat</a:t>
            </a:r>
            <a:endParaRPr i="0" sz="1238" u="none" cap="none" strike="noStrike">
              <a:solidFill>
                <a:schemeClr val="dk1"/>
              </a:solidFill>
              <a:latin typeface="Open Sans Medium"/>
              <a:ea typeface="Open Sans Medium"/>
              <a:cs typeface="Open Sans Medium"/>
              <a:sym typeface="Open Sans Medium"/>
            </a:endParaRPr>
          </a:p>
        </p:txBody>
      </p:sp>
      <p:sp>
        <p:nvSpPr>
          <p:cNvPr id="202" name="Google Shape;202;p28"/>
          <p:cNvSpPr/>
          <p:nvPr/>
        </p:nvSpPr>
        <p:spPr>
          <a:xfrm>
            <a:off x="539100" y="1770400"/>
            <a:ext cx="8065800" cy="51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How did Hans show the population of each country?</a:t>
            </a:r>
            <a:endParaRPr sz="1800">
              <a:solidFill>
                <a:srgbClr val="0A0A0A"/>
              </a:solidFill>
              <a:latin typeface="Open Sans"/>
              <a:ea typeface="Open Sans"/>
              <a:cs typeface="Open Sans"/>
              <a:sym typeface="Open Sans"/>
            </a:endParaRPr>
          </a:p>
        </p:txBody>
      </p:sp>
      <p:pic>
        <p:nvPicPr>
          <p:cNvPr id="203" name="Google Shape;203;p28"/>
          <p:cNvPicPr preferRelativeResize="0"/>
          <p:nvPr/>
        </p:nvPicPr>
        <p:blipFill>
          <a:blip r:embed="rId3">
            <a:alphaModFix amt="28000"/>
          </a:blip>
          <a:stretch>
            <a:fillRect/>
          </a:stretch>
        </p:blipFill>
        <p:spPr>
          <a:xfrm>
            <a:off x="356753" y="4582707"/>
            <a:ext cx="1013601" cy="305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08" name="Shape 208"/>
        <p:cNvGrpSpPr/>
        <p:nvPr/>
      </p:nvGrpSpPr>
      <p:grpSpPr>
        <a:xfrm>
          <a:off x="0" y="0"/>
          <a:ext cx="0" cy="0"/>
          <a:chOff x="0" y="0"/>
          <a:chExt cx="0" cy="0"/>
        </a:xfrm>
      </p:grpSpPr>
      <p:sp>
        <p:nvSpPr>
          <p:cNvPr id="209" name="Google Shape;209;p29"/>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210" name="Google Shape;210;p29"/>
          <p:cNvSpPr/>
          <p:nvPr/>
        </p:nvSpPr>
        <p:spPr>
          <a:xfrm>
            <a:off x="539100" y="1421938"/>
            <a:ext cx="8065800" cy="51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How did Hans show the population of each country?</a:t>
            </a:r>
            <a:endParaRPr sz="1800">
              <a:solidFill>
                <a:srgbClr val="0A0A0A"/>
              </a:solidFill>
              <a:latin typeface="Open Sans"/>
              <a:ea typeface="Open Sans"/>
              <a:cs typeface="Open Sans"/>
              <a:sym typeface="Open Sans"/>
            </a:endParaRPr>
          </a:p>
        </p:txBody>
      </p:sp>
      <p:pic>
        <p:nvPicPr>
          <p:cNvPr id="211" name="Google Shape;211;p29"/>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212" name="Google Shape;212;p29"/>
          <p:cNvPicPr preferRelativeResize="0"/>
          <p:nvPr/>
        </p:nvPicPr>
        <p:blipFill rotWithShape="1">
          <a:blip r:embed="rId4">
            <a:alphaModFix/>
          </a:blip>
          <a:srcRect b="9365" l="0" r="0" t="10313"/>
          <a:stretch/>
        </p:blipFill>
        <p:spPr>
          <a:xfrm>
            <a:off x="2052363" y="2529950"/>
            <a:ext cx="5039274" cy="2052750"/>
          </a:xfrm>
          <a:prstGeom prst="rect">
            <a:avLst/>
          </a:prstGeom>
          <a:noFill/>
          <a:ln>
            <a:noFill/>
          </a:ln>
        </p:spPr>
      </p:pic>
      <p:sp>
        <p:nvSpPr>
          <p:cNvPr id="213" name="Google Shape;213;p29"/>
          <p:cNvSpPr txBox="1"/>
          <p:nvPr/>
        </p:nvSpPr>
        <p:spPr>
          <a:xfrm>
            <a:off x="3901500" y="1761588"/>
            <a:ext cx="1341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iw" sz="1800">
                <a:solidFill>
                  <a:srgbClr val="009B50"/>
                </a:solidFill>
                <a:latin typeface="Open Sans"/>
                <a:ea typeface="Open Sans"/>
                <a:cs typeface="Open Sans"/>
                <a:sym typeface="Open Sans"/>
              </a:rPr>
              <a:t>Size</a:t>
            </a:r>
            <a:endParaRPr>
              <a:solidFill>
                <a:srgbClr val="009B50"/>
              </a:solidFill>
            </a:endParaRPr>
          </a:p>
        </p:txBody>
      </p:sp>
      <p:sp>
        <p:nvSpPr>
          <p:cNvPr id="214" name="Google Shape;214;p29"/>
          <p:cNvSpPr txBox="1"/>
          <p:nvPr/>
        </p:nvSpPr>
        <p:spPr>
          <a:xfrm>
            <a:off x="3612600" y="2578475"/>
            <a:ext cx="12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China: 1.42B</a:t>
            </a:r>
            <a:endParaRPr/>
          </a:p>
        </p:txBody>
      </p:sp>
      <p:sp>
        <p:nvSpPr>
          <p:cNvPr id="215" name="Google Shape;215;p29"/>
          <p:cNvSpPr txBox="1"/>
          <p:nvPr/>
        </p:nvSpPr>
        <p:spPr>
          <a:xfrm>
            <a:off x="5569100" y="2578475"/>
            <a:ext cx="9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UK: 67M</a:t>
            </a:r>
            <a:endParaRPr/>
          </a:p>
        </p:txBody>
      </p:sp>
      <p:sp>
        <p:nvSpPr>
          <p:cNvPr id="216" name="Google Shape;216;p29"/>
          <p:cNvSpPr txBox="1"/>
          <p:nvPr/>
        </p:nvSpPr>
        <p:spPr>
          <a:xfrm>
            <a:off x="5935625" y="3320550"/>
            <a:ext cx="10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USA: 334M</a:t>
            </a:r>
            <a:endParaRPr/>
          </a:p>
        </p:txBody>
      </p:sp>
      <p:sp>
        <p:nvSpPr>
          <p:cNvPr id="217" name="Google Shape;217;p29"/>
          <p:cNvSpPr txBox="1"/>
          <p:nvPr/>
        </p:nvSpPr>
        <p:spPr>
          <a:xfrm>
            <a:off x="3296975" y="3865550"/>
            <a:ext cx="13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Nigeria: 203M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22" name="Shape 222"/>
        <p:cNvGrpSpPr/>
        <p:nvPr/>
      </p:nvGrpSpPr>
      <p:grpSpPr>
        <a:xfrm>
          <a:off x="0" y="0"/>
          <a:ext cx="0" cy="0"/>
          <a:chOff x="0" y="0"/>
          <a:chExt cx="0" cy="0"/>
        </a:xfrm>
      </p:grpSpPr>
      <p:sp>
        <p:nvSpPr>
          <p:cNvPr id="223" name="Google Shape;223;p30"/>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224" name="Google Shape;224;p30"/>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Raise your emoji hand to speak or type in the Zoom chat</a:t>
            </a:r>
            <a:endParaRPr i="0" sz="1238" u="none" cap="none" strike="noStrike">
              <a:solidFill>
                <a:schemeClr val="dk1"/>
              </a:solidFill>
              <a:latin typeface="Open Sans Medium"/>
              <a:ea typeface="Open Sans Medium"/>
              <a:cs typeface="Open Sans Medium"/>
              <a:sym typeface="Open Sans Medium"/>
            </a:endParaRPr>
          </a:p>
        </p:txBody>
      </p:sp>
      <p:sp>
        <p:nvSpPr>
          <p:cNvPr id="225" name="Google Shape;225;p30"/>
          <p:cNvSpPr/>
          <p:nvPr/>
        </p:nvSpPr>
        <p:spPr>
          <a:xfrm>
            <a:off x="539100" y="1770400"/>
            <a:ext cx="8065800" cy="51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How did Hans show changes over time?</a:t>
            </a:r>
            <a:endParaRPr sz="1800">
              <a:solidFill>
                <a:srgbClr val="0A0A0A"/>
              </a:solidFill>
              <a:latin typeface="Open Sans"/>
              <a:ea typeface="Open Sans"/>
              <a:cs typeface="Open Sans"/>
              <a:sym typeface="Open Sans"/>
            </a:endParaRPr>
          </a:p>
        </p:txBody>
      </p:sp>
      <p:pic>
        <p:nvPicPr>
          <p:cNvPr id="226" name="Google Shape;226;p30"/>
          <p:cNvPicPr preferRelativeResize="0"/>
          <p:nvPr/>
        </p:nvPicPr>
        <p:blipFill>
          <a:blip r:embed="rId3">
            <a:alphaModFix amt="28000"/>
          </a:blip>
          <a:stretch>
            <a:fillRect/>
          </a:stretch>
        </p:blipFill>
        <p:spPr>
          <a:xfrm>
            <a:off x="356753" y="4582707"/>
            <a:ext cx="1013601" cy="30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31" name="Shape 231"/>
        <p:cNvGrpSpPr/>
        <p:nvPr/>
      </p:nvGrpSpPr>
      <p:grpSpPr>
        <a:xfrm>
          <a:off x="0" y="0"/>
          <a:ext cx="0" cy="0"/>
          <a:chOff x="0" y="0"/>
          <a:chExt cx="0" cy="0"/>
        </a:xfrm>
      </p:grpSpPr>
      <p:sp>
        <p:nvSpPr>
          <p:cNvPr id="232" name="Google Shape;232;p31"/>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233" name="Google Shape;233;p31"/>
          <p:cNvSpPr/>
          <p:nvPr/>
        </p:nvSpPr>
        <p:spPr>
          <a:xfrm>
            <a:off x="539100" y="1246738"/>
            <a:ext cx="8065800" cy="51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How did Hans show changes over time?</a:t>
            </a:r>
            <a:endParaRPr sz="1800">
              <a:solidFill>
                <a:srgbClr val="0A0A0A"/>
              </a:solidFill>
              <a:latin typeface="Open Sans"/>
              <a:ea typeface="Open Sans"/>
              <a:cs typeface="Open Sans"/>
              <a:sym typeface="Open Sans"/>
            </a:endParaRPr>
          </a:p>
        </p:txBody>
      </p:sp>
      <p:pic>
        <p:nvPicPr>
          <p:cNvPr id="234" name="Google Shape;234;p31"/>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235" name="Google Shape;235;p31"/>
          <p:cNvPicPr preferRelativeResize="0"/>
          <p:nvPr/>
        </p:nvPicPr>
        <p:blipFill>
          <a:blip r:embed="rId4">
            <a:alphaModFix/>
          </a:blip>
          <a:stretch>
            <a:fillRect/>
          </a:stretch>
        </p:blipFill>
        <p:spPr>
          <a:xfrm>
            <a:off x="2276554" y="2332475"/>
            <a:ext cx="4590899" cy="2555600"/>
          </a:xfrm>
          <a:prstGeom prst="rect">
            <a:avLst/>
          </a:prstGeom>
          <a:noFill/>
          <a:ln>
            <a:noFill/>
          </a:ln>
        </p:spPr>
      </p:pic>
      <p:sp>
        <p:nvSpPr>
          <p:cNvPr id="236" name="Google Shape;236;p31"/>
          <p:cNvSpPr txBox="1"/>
          <p:nvPr/>
        </p:nvSpPr>
        <p:spPr>
          <a:xfrm>
            <a:off x="3901500" y="1548138"/>
            <a:ext cx="1341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iw" sz="1800">
                <a:solidFill>
                  <a:srgbClr val="009B50"/>
                </a:solidFill>
                <a:latin typeface="Open Sans"/>
                <a:ea typeface="Open Sans"/>
                <a:cs typeface="Open Sans"/>
                <a:sym typeface="Open Sans"/>
              </a:rPr>
              <a:t>Animation</a:t>
            </a:r>
            <a:endParaRPr>
              <a:solidFill>
                <a:srgbClr val="009B5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41" name="Shape 241"/>
        <p:cNvGrpSpPr/>
        <p:nvPr/>
      </p:nvGrpSpPr>
      <p:grpSpPr>
        <a:xfrm>
          <a:off x="0" y="0"/>
          <a:ext cx="0" cy="0"/>
          <a:chOff x="0" y="0"/>
          <a:chExt cx="0" cy="0"/>
        </a:xfrm>
      </p:grpSpPr>
      <p:sp>
        <p:nvSpPr>
          <p:cNvPr id="242" name="Google Shape;242;p32"/>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243" name="Google Shape;243;p32"/>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Raise your emoji hand to speak or type in the Zoom chat</a:t>
            </a:r>
            <a:endParaRPr i="0" sz="1238" u="none" cap="none" strike="noStrike">
              <a:solidFill>
                <a:schemeClr val="dk1"/>
              </a:solidFill>
              <a:latin typeface="Open Sans Medium"/>
              <a:ea typeface="Open Sans Medium"/>
              <a:cs typeface="Open Sans Medium"/>
              <a:sym typeface="Open Sans Medium"/>
            </a:endParaRPr>
          </a:p>
        </p:txBody>
      </p:sp>
      <p:sp>
        <p:nvSpPr>
          <p:cNvPr id="244" name="Google Shape;244;p32"/>
          <p:cNvSpPr/>
          <p:nvPr/>
        </p:nvSpPr>
        <p:spPr>
          <a:xfrm>
            <a:off x="1569750" y="1780125"/>
            <a:ext cx="6004500" cy="7263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How did Hans communicate the main events in the story of the last 200 years?</a:t>
            </a:r>
            <a:endParaRPr sz="1800">
              <a:solidFill>
                <a:srgbClr val="0A0A0A"/>
              </a:solidFill>
              <a:latin typeface="Open Sans"/>
              <a:ea typeface="Open Sans"/>
              <a:cs typeface="Open Sans"/>
              <a:sym typeface="Open Sans"/>
            </a:endParaRPr>
          </a:p>
        </p:txBody>
      </p:sp>
      <p:pic>
        <p:nvPicPr>
          <p:cNvPr id="245" name="Google Shape;245;p32"/>
          <p:cNvPicPr preferRelativeResize="0"/>
          <p:nvPr/>
        </p:nvPicPr>
        <p:blipFill>
          <a:blip r:embed="rId3">
            <a:alphaModFix amt="28000"/>
          </a:blip>
          <a:stretch>
            <a:fillRect/>
          </a:stretch>
        </p:blipFill>
        <p:spPr>
          <a:xfrm>
            <a:off x="356753" y="4582707"/>
            <a:ext cx="1013601" cy="305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50" name="Shape 250"/>
        <p:cNvGrpSpPr/>
        <p:nvPr/>
      </p:nvGrpSpPr>
      <p:grpSpPr>
        <a:xfrm>
          <a:off x="0" y="0"/>
          <a:ext cx="0" cy="0"/>
          <a:chOff x="0" y="0"/>
          <a:chExt cx="0" cy="0"/>
        </a:xfrm>
      </p:grpSpPr>
      <p:sp>
        <p:nvSpPr>
          <p:cNvPr id="251" name="Google Shape;251;p33"/>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252" name="Google Shape;252;p33"/>
          <p:cNvSpPr/>
          <p:nvPr/>
        </p:nvSpPr>
        <p:spPr>
          <a:xfrm>
            <a:off x="1569750" y="1244925"/>
            <a:ext cx="6004500" cy="7263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How did Hans communicate the main events in the story of the last 200 years?</a:t>
            </a:r>
            <a:endParaRPr sz="1800">
              <a:solidFill>
                <a:srgbClr val="0A0A0A"/>
              </a:solidFill>
              <a:latin typeface="Open Sans"/>
              <a:ea typeface="Open Sans"/>
              <a:cs typeface="Open Sans"/>
              <a:sym typeface="Open Sans"/>
            </a:endParaRPr>
          </a:p>
        </p:txBody>
      </p:sp>
      <p:pic>
        <p:nvPicPr>
          <p:cNvPr id="253" name="Google Shape;253;p33"/>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254" name="Google Shape;254;p33"/>
          <p:cNvPicPr preferRelativeResize="0"/>
          <p:nvPr/>
        </p:nvPicPr>
        <p:blipFill>
          <a:blip r:embed="rId4">
            <a:alphaModFix/>
          </a:blip>
          <a:stretch>
            <a:fillRect/>
          </a:stretch>
        </p:blipFill>
        <p:spPr>
          <a:xfrm>
            <a:off x="2498867" y="2555800"/>
            <a:ext cx="4146267" cy="2332275"/>
          </a:xfrm>
          <a:prstGeom prst="rect">
            <a:avLst/>
          </a:prstGeom>
          <a:noFill/>
          <a:ln>
            <a:noFill/>
          </a:ln>
        </p:spPr>
      </p:pic>
      <p:sp>
        <p:nvSpPr>
          <p:cNvPr id="255" name="Google Shape;255;p33"/>
          <p:cNvSpPr txBox="1"/>
          <p:nvPr/>
        </p:nvSpPr>
        <p:spPr>
          <a:xfrm>
            <a:off x="3333750" y="1959925"/>
            <a:ext cx="2476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iw" sz="1800">
                <a:solidFill>
                  <a:srgbClr val="009B50"/>
                </a:solidFill>
                <a:latin typeface="Open Sans"/>
                <a:ea typeface="Open Sans"/>
                <a:cs typeface="Open Sans"/>
                <a:sym typeface="Open Sans"/>
              </a:rPr>
              <a:t>Verbal commentary</a:t>
            </a:r>
            <a:endParaRPr>
              <a:solidFill>
                <a:srgbClr val="009B5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62" name="Shape 62"/>
        <p:cNvGrpSpPr/>
        <p:nvPr/>
      </p:nvGrpSpPr>
      <p:grpSpPr>
        <a:xfrm>
          <a:off x="0" y="0"/>
          <a:ext cx="0" cy="0"/>
          <a:chOff x="0" y="0"/>
          <a:chExt cx="0" cy="0"/>
        </a:xfrm>
      </p:grpSpPr>
      <p:sp>
        <p:nvSpPr>
          <p:cNvPr id="63" name="Google Shape;63;p16"/>
          <p:cNvSpPr/>
          <p:nvPr/>
        </p:nvSpPr>
        <p:spPr>
          <a:xfrm>
            <a:off x="1489575" y="2086925"/>
            <a:ext cx="3984900" cy="2325000"/>
          </a:xfrm>
          <a:prstGeom prst="rect">
            <a:avLst/>
          </a:prstGeom>
          <a:solidFill>
            <a:srgbClr val="F5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6"/>
          <p:cNvSpPr/>
          <p:nvPr/>
        </p:nvSpPr>
        <p:spPr>
          <a:xfrm>
            <a:off x="1850475" y="2358425"/>
            <a:ext cx="3263100" cy="2053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1" lang="iw">
                <a:solidFill>
                  <a:srgbClr val="193325"/>
                </a:solidFill>
                <a:latin typeface="Open Sans"/>
                <a:ea typeface="Open Sans"/>
                <a:cs typeface="Open Sans"/>
                <a:sym typeface="Open Sans"/>
              </a:rPr>
              <a:t>While we're waiting to begin, </a:t>
            </a:r>
            <a:endParaRPr b="1">
              <a:solidFill>
                <a:srgbClr val="193325"/>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1" lang="iw">
                <a:solidFill>
                  <a:srgbClr val="193325"/>
                </a:solidFill>
                <a:latin typeface="Open Sans"/>
                <a:ea typeface="Open Sans"/>
                <a:cs typeface="Open Sans"/>
                <a:sym typeface="Open Sans"/>
              </a:rPr>
              <a:t>please answer in the Zoom chat:</a:t>
            </a:r>
            <a:endParaRPr b="1">
              <a:solidFill>
                <a:srgbClr val="193325"/>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t/>
            </a:r>
            <a:endParaRPr b="1">
              <a:solidFill>
                <a:srgbClr val="193325"/>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lang="iw">
                <a:solidFill>
                  <a:srgbClr val="193325"/>
                </a:solidFill>
                <a:latin typeface="Open Sans Medium"/>
                <a:ea typeface="Open Sans Medium"/>
                <a:cs typeface="Open Sans Medium"/>
                <a:sym typeface="Open Sans Medium"/>
              </a:rPr>
              <a:t>What’s your favorite chart and why?</a:t>
            </a:r>
            <a:endParaRPr sz="1100">
              <a:solidFill>
                <a:srgbClr val="193325"/>
              </a:solidFill>
              <a:latin typeface="Open Sans Medium"/>
              <a:ea typeface="Open Sans Medium"/>
              <a:cs typeface="Open Sans Medium"/>
              <a:sym typeface="Open Sans Medium"/>
            </a:endParaRPr>
          </a:p>
        </p:txBody>
      </p:sp>
      <p:sp>
        <p:nvSpPr>
          <p:cNvPr id="65" name="Google Shape;65;p16"/>
          <p:cNvSpPr/>
          <p:nvPr/>
        </p:nvSpPr>
        <p:spPr>
          <a:xfrm>
            <a:off x="476261" y="477485"/>
            <a:ext cx="20739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SzPts val="1100"/>
              <a:buNone/>
            </a:pPr>
            <a:r>
              <a:rPr lang="iw" sz="900">
                <a:solidFill>
                  <a:srgbClr val="F5F5F0"/>
                </a:solidFill>
                <a:latin typeface="Open Sans"/>
                <a:ea typeface="Open Sans"/>
                <a:cs typeface="Open Sans"/>
                <a:sym typeface="Open Sans"/>
              </a:rPr>
              <a:t>DA105 - Data Storytelling</a:t>
            </a:r>
            <a:endParaRPr sz="900">
              <a:solidFill>
                <a:srgbClr val="F5F5F0"/>
              </a:solidFill>
              <a:latin typeface="Open Sans"/>
              <a:ea typeface="Open Sans"/>
              <a:cs typeface="Open Sans"/>
              <a:sym typeface="Open Sans"/>
            </a:endParaRPr>
          </a:p>
        </p:txBody>
      </p:sp>
      <p:pic>
        <p:nvPicPr>
          <p:cNvPr id="66" name="Google Shape;66;p16"/>
          <p:cNvPicPr preferRelativeResize="0"/>
          <p:nvPr/>
        </p:nvPicPr>
        <p:blipFill rotWithShape="1">
          <a:blip r:embed="rId3">
            <a:alphaModFix/>
          </a:blip>
          <a:srcRect b="13987" l="0" r="0" t="13987"/>
          <a:stretch/>
        </p:blipFill>
        <p:spPr>
          <a:xfrm>
            <a:off x="5580163" y="1901538"/>
            <a:ext cx="3563826" cy="2053501"/>
          </a:xfrm>
          <a:prstGeom prst="rect">
            <a:avLst/>
          </a:prstGeom>
          <a:noFill/>
          <a:ln>
            <a:noFill/>
          </a:ln>
        </p:spPr>
      </p:pic>
      <p:sp>
        <p:nvSpPr>
          <p:cNvPr id="67" name="Google Shape;67;p16"/>
          <p:cNvSpPr/>
          <p:nvPr/>
        </p:nvSpPr>
        <p:spPr>
          <a:xfrm>
            <a:off x="5474413" y="1853088"/>
            <a:ext cx="876600" cy="505200"/>
          </a:xfrm>
          <a:prstGeom prst="rect">
            <a:avLst/>
          </a:prstGeom>
          <a:solidFill>
            <a:srgbClr val="193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a:off x="8267388" y="3503063"/>
            <a:ext cx="876600" cy="505200"/>
          </a:xfrm>
          <a:prstGeom prst="rect">
            <a:avLst/>
          </a:prstGeom>
          <a:solidFill>
            <a:srgbClr val="193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4964675" y="3957425"/>
            <a:ext cx="561900" cy="505200"/>
          </a:xfrm>
          <a:prstGeom prst="rect">
            <a:avLst/>
          </a:prstGeom>
          <a:solidFill>
            <a:srgbClr val="193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p:nvPr/>
        </p:nvSpPr>
        <p:spPr>
          <a:xfrm>
            <a:off x="476250" y="809400"/>
            <a:ext cx="8133000" cy="104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100"/>
              <a:buNone/>
            </a:pPr>
            <a:r>
              <a:rPr lang="iw" sz="3600">
                <a:solidFill>
                  <a:srgbClr val="A9F696"/>
                </a:solidFill>
                <a:latin typeface="Source Serif Pro"/>
                <a:ea typeface="Source Serif Pro"/>
                <a:cs typeface="Source Serif Pro"/>
                <a:sym typeface="Source Serif Pro"/>
              </a:rPr>
              <a:t>Data Visualization at the WHO</a:t>
            </a:r>
            <a:endParaRPr sz="3600">
              <a:solidFill>
                <a:srgbClr val="A9F696"/>
              </a:solidFill>
              <a:latin typeface="Source Serif Pro"/>
              <a:ea typeface="Source Serif Pro"/>
              <a:cs typeface="Source Serif Pro"/>
              <a:sym typeface="Source Serif Pro"/>
            </a:endParaRPr>
          </a:p>
        </p:txBody>
      </p:sp>
      <p:pic>
        <p:nvPicPr>
          <p:cNvPr id="71" name="Google Shape;71;p16"/>
          <p:cNvPicPr preferRelativeResize="0"/>
          <p:nvPr/>
        </p:nvPicPr>
        <p:blipFill rotWithShape="1">
          <a:blip r:embed="rId4">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4D4C5"/>
        </a:solidFill>
      </p:bgPr>
    </p:bg>
    <p:spTree>
      <p:nvGrpSpPr>
        <p:cNvPr id="260" name="Shape 260"/>
        <p:cNvGrpSpPr/>
        <p:nvPr/>
      </p:nvGrpSpPr>
      <p:grpSpPr>
        <a:xfrm>
          <a:off x="0" y="0"/>
          <a:ext cx="0" cy="0"/>
          <a:chOff x="0" y="0"/>
          <a:chExt cx="0" cy="0"/>
        </a:xfrm>
      </p:grpSpPr>
      <p:sp>
        <p:nvSpPr>
          <p:cNvPr id="261" name="Google Shape;261;p34"/>
          <p:cNvSpPr/>
          <p:nvPr/>
        </p:nvSpPr>
        <p:spPr>
          <a:xfrm>
            <a:off x="937800" y="969625"/>
            <a:ext cx="3420000" cy="3409200"/>
          </a:xfrm>
          <a:prstGeom prst="rect">
            <a:avLst/>
          </a:prstGeom>
          <a:solidFill>
            <a:srgbClr val="A9F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1198575" y="1491750"/>
            <a:ext cx="3004800" cy="241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iw" sz="2400">
                <a:latin typeface="Source Serif Pro"/>
                <a:ea typeface="Source Serif Pro"/>
                <a:cs typeface="Source Serif Pro"/>
                <a:sym typeface="Source Serif Pro"/>
              </a:rPr>
              <a:t>The world cannot be understood without numbers. But the world cannot be understood with numbers alone.</a:t>
            </a:r>
            <a:endParaRPr sz="2400">
              <a:latin typeface="Source Serif Pro"/>
              <a:ea typeface="Source Serif Pro"/>
              <a:cs typeface="Source Serif Pro"/>
              <a:sym typeface="Source Serif Pro"/>
            </a:endParaRPr>
          </a:p>
        </p:txBody>
      </p:sp>
      <p:pic>
        <p:nvPicPr>
          <p:cNvPr id="263" name="Google Shape;263;p34"/>
          <p:cNvPicPr preferRelativeResize="0"/>
          <p:nvPr/>
        </p:nvPicPr>
        <p:blipFill rotWithShape="1">
          <a:blip r:embed="rId3">
            <a:alphaModFix/>
          </a:blip>
          <a:srcRect b="0" l="7661" r="37456" t="0"/>
          <a:stretch/>
        </p:blipFill>
        <p:spPr>
          <a:xfrm>
            <a:off x="5024200" y="588625"/>
            <a:ext cx="3187174" cy="3266500"/>
          </a:xfrm>
          <a:prstGeom prst="rect">
            <a:avLst/>
          </a:prstGeom>
          <a:noFill/>
          <a:ln>
            <a:noFill/>
          </a:ln>
        </p:spPr>
      </p:pic>
      <p:pic>
        <p:nvPicPr>
          <p:cNvPr id="264" name="Google Shape;264;p34"/>
          <p:cNvPicPr preferRelativeResize="0"/>
          <p:nvPr/>
        </p:nvPicPr>
        <p:blipFill>
          <a:blip r:embed="rId4">
            <a:alphaModFix amt="28000"/>
          </a:blip>
          <a:stretch>
            <a:fillRect/>
          </a:stretch>
        </p:blipFill>
        <p:spPr>
          <a:xfrm>
            <a:off x="356753" y="4582707"/>
            <a:ext cx="1013601" cy="305375"/>
          </a:xfrm>
          <a:prstGeom prst="rect">
            <a:avLst/>
          </a:prstGeom>
          <a:noFill/>
          <a:ln>
            <a:noFill/>
          </a:ln>
        </p:spPr>
      </p:pic>
      <p:sp>
        <p:nvSpPr>
          <p:cNvPr id="265" name="Google Shape;265;p34"/>
          <p:cNvSpPr txBox="1"/>
          <p:nvPr/>
        </p:nvSpPr>
        <p:spPr>
          <a:xfrm>
            <a:off x="1102225" y="997650"/>
            <a:ext cx="44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w" sz="3000">
                <a:latin typeface="Source Serif Pro"/>
                <a:ea typeface="Source Serif Pro"/>
                <a:cs typeface="Source Serif Pro"/>
                <a:sym typeface="Source Serif Pro"/>
              </a:rPr>
              <a:t>“</a:t>
            </a:r>
            <a:endParaRPr b="1" sz="3000">
              <a:latin typeface="Source Serif Pro"/>
              <a:ea typeface="Source Serif Pro"/>
              <a:cs typeface="Source Serif Pro"/>
              <a:sym typeface="Source Serif Pro"/>
            </a:endParaRPr>
          </a:p>
        </p:txBody>
      </p:sp>
      <p:sp>
        <p:nvSpPr>
          <p:cNvPr id="266" name="Google Shape;266;p34"/>
          <p:cNvSpPr txBox="1"/>
          <p:nvPr/>
        </p:nvSpPr>
        <p:spPr>
          <a:xfrm>
            <a:off x="1198575" y="3806175"/>
            <a:ext cx="2033400" cy="3693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iw" sz="1200"/>
              <a:t>Hans Rosling</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2D41"/>
        </a:solidFill>
      </p:bgPr>
    </p:bg>
    <p:spTree>
      <p:nvGrpSpPr>
        <p:cNvPr id="271" name="Shape 271"/>
        <p:cNvGrpSpPr/>
        <p:nvPr/>
      </p:nvGrpSpPr>
      <p:grpSpPr>
        <a:xfrm>
          <a:off x="0" y="0"/>
          <a:ext cx="0" cy="0"/>
          <a:chOff x="0" y="0"/>
          <a:chExt cx="0" cy="0"/>
        </a:xfrm>
      </p:grpSpPr>
      <p:sp>
        <p:nvSpPr>
          <p:cNvPr id="272" name="Google Shape;272;p35"/>
          <p:cNvSpPr/>
          <p:nvPr/>
        </p:nvSpPr>
        <p:spPr>
          <a:xfrm>
            <a:off x="1726517" y="1883650"/>
            <a:ext cx="5692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FFC8F0"/>
                </a:solidFill>
                <a:latin typeface="Source Serif Pro"/>
                <a:ea typeface="Source Serif Pro"/>
                <a:cs typeface="Source Serif Pro"/>
                <a:sym typeface="Source Serif Pro"/>
              </a:rPr>
              <a:t>What questions do you have?</a:t>
            </a:r>
            <a:endParaRPr sz="2700">
              <a:solidFill>
                <a:srgbClr val="FFC8F0"/>
              </a:solidFill>
              <a:latin typeface="Source Serif Pro"/>
              <a:ea typeface="Source Serif Pro"/>
              <a:cs typeface="Source Serif Pro"/>
              <a:sym typeface="Source Serif Pro"/>
            </a:endParaRPr>
          </a:p>
        </p:txBody>
      </p:sp>
      <p:sp>
        <p:nvSpPr>
          <p:cNvPr id="273" name="Google Shape;273;p35"/>
          <p:cNvSpPr/>
          <p:nvPr/>
        </p:nvSpPr>
        <p:spPr>
          <a:xfrm>
            <a:off x="1724675" y="2367450"/>
            <a:ext cx="54579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i="0" lang="iw" sz="1200" u="none" cap="none" strike="noStrike">
                <a:solidFill>
                  <a:srgbClr val="FFC8F0"/>
                </a:solidFill>
                <a:latin typeface="Open Sans"/>
                <a:ea typeface="Open Sans"/>
                <a:cs typeface="Open Sans"/>
                <a:sym typeface="Open Sans"/>
              </a:rPr>
              <a:t>Feel free to raise your emoji hand</a:t>
            </a:r>
            <a:r>
              <a:rPr lang="iw" sz="1200">
                <a:solidFill>
                  <a:srgbClr val="FFC8F0"/>
                </a:solidFill>
                <a:latin typeface="Open Sans"/>
                <a:ea typeface="Open Sans"/>
                <a:cs typeface="Open Sans"/>
                <a:sym typeface="Open Sans"/>
              </a:rPr>
              <a:t> </a:t>
            </a:r>
            <a:r>
              <a:rPr i="0" lang="iw" sz="1200" u="none" cap="none" strike="noStrike">
                <a:solidFill>
                  <a:srgbClr val="FFC8F0"/>
                </a:solidFill>
                <a:latin typeface="Open Sans"/>
                <a:ea typeface="Open Sans"/>
                <a:cs typeface="Open Sans"/>
                <a:sym typeface="Open Sans"/>
              </a:rPr>
              <a:t>or type into the chat.</a:t>
            </a:r>
            <a:endParaRPr i="0" sz="1238" u="none" cap="none" strike="noStrike">
              <a:solidFill>
                <a:srgbClr val="FFC8F0"/>
              </a:solidFill>
              <a:latin typeface="Open Sans"/>
              <a:ea typeface="Open Sans"/>
              <a:cs typeface="Open Sans"/>
              <a:sym typeface="Open Sans"/>
            </a:endParaRPr>
          </a:p>
        </p:txBody>
      </p:sp>
      <p:pic>
        <p:nvPicPr>
          <p:cNvPr id="274" name="Google Shape;274;p35"/>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279" name="Shape 279"/>
        <p:cNvGrpSpPr/>
        <p:nvPr/>
      </p:nvGrpSpPr>
      <p:grpSpPr>
        <a:xfrm>
          <a:off x="0" y="0"/>
          <a:ext cx="0" cy="0"/>
          <a:chOff x="0" y="0"/>
          <a:chExt cx="0" cy="0"/>
        </a:xfrm>
      </p:grpSpPr>
      <p:sp>
        <p:nvSpPr>
          <p:cNvPr id="280" name="Google Shape;280;p36"/>
          <p:cNvSpPr/>
          <p:nvPr/>
        </p:nvSpPr>
        <p:spPr>
          <a:xfrm>
            <a:off x="1621200" y="2076450"/>
            <a:ext cx="5901600" cy="990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iw" sz="3800">
                <a:solidFill>
                  <a:srgbClr val="A9F696"/>
                </a:solidFill>
                <a:latin typeface="Source Serif Pro"/>
                <a:ea typeface="Source Serif Pro"/>
                <a:cs typeface="Source Serif Pro"/>
                <a:sym typeface="Source Serif Pro"/>
              </a:rPr>
              <a:t>World Mental Health Day</a:t>
            </a:r>
            <a:endParaRPr sz="3800">
              <a:solidFill>
                <a:srgbClr val="A9F696"/>
              </a:solidFill>
              <a:latin typeface="Source Serif Pro"/>
              <a:ea typeface="Source Serif Pro"/>
              <a:cs typeface="Source Serif Pro"/>
              <a:sym typeface="Source Serif Pro"/>
            </a:endParaRPr>
          </a:p>
        </p:txBody>
      </p:sp>
      <p:pic>
        <p:nvPicPr>
          <p:cNvPr id="281" name="Google Shape;281;p36"/>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pic>
        <p:nvPicPr>
          <p:cNvPr id="287" name="Google Shape;287;p37"/>
          <p:cNvPicPr preferRelativeResize="0"/>
          <p:nvPr/>
        </p:nvPicPr>
        <p:blipFill>
          <a:blip r:embed="rId4">
            <a:alphaModFix amt="28000"/>
          </a:blip>
          <a:stretch>
            <a:fillRect/>
          </a:stretch>
        </p:blipFill>
        <p:spPr>
          <a:xfrm>
            <a:off x="356753" y="4582707"/>
            <a:ext cx="1013601" cy="305375"/>
          </a:xfrm>
          <a:prstGeom prst="rect">
            <a:avLst/>
          </a:prstGeom>
          <a:noFill/>
          <a:ln>
            <a:noFill/>
          </a:ln>
        </p:spPr>
      </p:pic>
      <p:sp>
        <p:nvSpPr>
          <p:cNvPr id="288" name="Google Shape;288;p37"/>
          <p:cNvSpPr/>
          <p:nvPr/>
        </p:nvSpPr>
        <p:spPr>
          <a:xfrm>
            <a:off x="356750" y="341250"/>
            <a:ext cx="4468500" cy="461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iw" sz="1800">
                <a:solidFill>
                  <a:schemeClr val="lt1"/>
                </a:solidFill>
                <a:highlight>
                  <a:srgbClr val="20124D"/>
                </a:highlight>
                <a:latin typeface="Source Serif Pro"/>
                <a:ea typeface="Source Serif Pro"/>
                <a:cs typeface="Source Serif Pro"/>
                <a:sym typeface="Source Serif Pro"/>
              </a:rPr>
              <a:t>R</a:t>
            </a:r>
            <a:r>
              <a:rPr lang="iw" sz="1800">
                <a:solidFill>
                  <a:schemeClr val="lt1"/>
                </a:solidFill>
                <a:highlight>
                  <a:srgbClr val="20124D"/>
                </a:highlight>
                <a:latin typeface="Source Serif Pro"/>
                <a:ea typeface="Source Serif Pro"/>
                <a:cs typeface="Source Serif Pro"/>
                <a:sym typeface="Source Serif Pro"/>
              </a:rPr>
              <a:t>aise awareness of mental health issues around the world </a:t>
            </a:r>
            <a:endParaRPr sz="1800">
              <a:solidFill>
                <a:schemeClr val="lt1"/>
              </a:solidFill>
              <a:highlight>
                <a:srgbClr val="20124D"/>
              </a:highlight>
              <a:latin typeface="Source Serif Pro"/>
              <a:ea typeface="Source Serif Pro"/>
              <a:cs typeface="Source Serif Pro"/>
              <a:sym typeface="Source Serif Pro"/>
            </a:endParaRPr>
          </a:p>
        </p:txBody>
      </p:sp>
      <p:sp>
        <p:nvSpPr>
          <p:cNvPr id="289" name="Google Shape;289;p37"/>
          <p:cNvSpPr txBox="1"/>
          <p:nvPr/>
        </p:nvSpPr>
        <p:spPr>
          <a:xfrm>
            <a:off x="356750" y="1253700"/>
            <a:ext cx="4718700" cy="461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iw" sz="1800">
                <a:solidFill>
                  <a:schemeClr val="lt1"/>
                </a:solidFill>
                <a:highlight>
                  <a:srgbClr val="20124D"/>
                </a:highlight>
                <a:latin typeface="Source Serif Pro"/>
                <a:ea typeface="Source Serif Pro"/>
                <a:cs typeface="Source Serif Pro"/>
                <a:sym typeface="Source Serif Pro"/>
              </a:rPr>
              <a:t>M</a:t>
            </a:r>
            <a:r>
              <a:rPr lang="iw" sz="1800">
                <a:solidFill>
                  <a:schemeClr val="lt1"/>
                </a:solidFill>
                <a:highlight>
                  <a:srgbClr val="20124D"/>
                </a:highlight>
                <a:latin typeface="Source Serif Pro"/>
                <a:ea typeface="Source Serif Pro"/>
                <a:cs typeface="Source Serif Pro"/>
                <a:sym typeface="Source Serif Pro"/>
              </a:rPr>
              <a:t>obilize efforts in support of mental health</a:t>
            </a:r>
            <a:endParaRPr sz="1800">
              <a:solidFill>
                <a:schemeClr val="lt1"/>
              </a:solidFill>
              <a:highlight>
                <a:srgbClr val="20124D"/>
              </a:highlight>
              <a:latin typeface="Source Serif Pro"/>
              <a:ea typeface="Source Serif Pro"/>
              <a:cs typeface="Source Serif Pro"/>
              <a:sym typeface="Source Serif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294" name="Shape 294"/>
        <p:cNvGrpSpPr/>
        <p:nvPr/>
      </p:nvGrpSpPr>
      <p:grpSpPr>
        <a:xfrm>
          <a:off x="0" y="0"/>
          <a:ext cx="0" cy="0"/>
          <a:chOff x="0" y="0"/>
          <a:chExt cx="0" cy="0"/>
        </a:xfrm>
      </p:grpSpPr>
      <p:sp>
        <p:nvSpPr>
          <p:cNvPr id="295" name="Google Shape;295;p38"/>
          <p:cNvSpPr/>
          <p:nvPr/>
        </p:nvSpPr>
        <p:spPr>
          <a:xfrm>
            <a:off x="662225" y="2530025"/>
            <a:ext cx="1620300" cy="179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txBox="1"/>
          <p:nvPr/>
        </p:nvSpPr>
        <p:spPr>
          <a:xfrm>
            <a:off x="720425" y="3320875"/>
            <a:ext cx="1503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1</a:t>
            </a:r>
            <a:endParaRPr i="1">
              <a:solidFill>
                <a:srgbClr val="5B5B5B"/>
              </a:solidFill>
              <a:latin typeface="Source Serif Pro"/>
              <a:ea typeface="Source Serif Pro"/>
              <a:cs typeface="Source Serif Pro"/>
              <a:sym typeface="Source Serif Pro"/>
            </a:endParaRPr>
          </a:p>
          <a:p>
            <a:pPr indent="0" lvl="0" marL="0" rtl="0" algn="ctr">
              <a:spcBef>
                <a:spcPts val="0"/>
              </a:spcBef>
              <a:spcAft>
                <a:spcPts val="0"/>
              </a:spcAft>
              <a:buNone/>
            </a:pPr>
            <a:r>
              <a:rPr lang="iw">
                <a:solidFill>
                  <a:srgbClr val="5B5B5B"/>
                </a:solidFill>
                <a:latin typeface="Source Serif Pro"/>
                <a:ea typeface="Source Serif Pro"/>
                <a:cs typeface="Source Serif Pro"/>
                <a:sym typeface="Source Serif Pro"/>
              </a:rPr>
              <a:t>Key Messages &amp; </a:t>
            </a:r>
            <a:r>
              <a:rPr lang="iw">
                <a:solidFill>
                  <a:srgbClr val="5B5B5B"/>
                </a:solidFill>
                <a:latin typeface="Source Serif Pro"/>
                <a:ea typeface="Source Serif Pro"/>
                <a:cs typeface="Source Serif Pro"/>
                <a:sym typeface="Source Serif Pro"/>
              </a:rPr>
              <a:t>Social Media</a:t>
            </a:r>
            <a:endParaRPr>
              <a:solidFill>
                <a:srgbClr val="5B5B5B"/>
              </a:solidFill>
              <a:latin typeface="Source Serif Pro"/>
              <a:ea typeface="Source Serif Pro"/>
              <a:cs typeface="Source Serif Pro"/>
              <a:sym typeface="Source Serif Pro"/>
            </a:endParaRPr>
          </a:p>
        </p:txBody>
      </p:sp>
      <p:sp>
        <p:nvSpPr>
          <p:cNvPr id="297" name="Google Shape;297;p38"/>
          <p:cNvSpPr/>
          <p:nvPr/>
        </p:nvSpPr>
        <p:spPr>
          <a:xfrm>
            <a:off x="2137500" y="537829"/>
            <a:ext cx="4869000" cy="56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lang="iw" sz="3000">
                <a:latin typeface="Source Serif Pro"/>
                <a:ea typeface="Source Serif Pro"/>
                <a:cs typeface="Source Serif Pro"/>
                <a:sym typeface="Source Serif Pro"/>
              </a:rPr>
              <a:t>DA105 Business Case</a:t>
            </a:r>
            <a:endParaRPr sz="3000">
              <a:latin typeface="Source Serif Pro"/>
              <a:ea typeface="Source Serif Pro"/>
              <a:cs typeface="Source Serif Pro"/>
              <a:sym typeface="Source Serif Pro"/>
            </a:endParaRPr>
          </a:p>
        </p:txBody>
      </p:sp>
      <p:pic>
        <p:nvPicPr>
          <p:cNvPr id="298" name="Google Shape;298;p38"/>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299" name="Google Shape;299;p38"/>
          <p:cNvPicPr preferRelativeResize="0"/>
          <p:nvPr/>
        </p:nvPicPr>
        <p:blipFill>
          <a:blip r:embed="rId4">
            <a:alphaModFix/>
          </a:blip>
          <a:stretch>
            <a:fillRect/>
          </a:stretch>
        </p:blipFill>
        <p:spPr>
          <a:xfrm>
            <a:off x="3467402" y="1423925"/>
            <a:ext cx="2209198" cy="676350"/>
          </a:xfrm>
          <a:prstGeom prst="rect">
            <a:avLst/>
          </a:prstGeom>
          <a:noFill/>
          <a:ln>
            <a:noFill/>
          </a:ln>
        </p:spPr>
      </p:pic>
      <p:pic>
        <p:nvPicPr>
          <p:cNvPr id="300" name="Google Shape;300;p38"/>
          <p:cNvPicPr preferRelativeResize="0"/>
          <p:nvPr/>
        </p:nvPicPr>
        <p:blipFill>
          <a:blip r:embed="rId5">
            <a:alphaModFix/>
          </a:blip>
          <a:stretch>
            <a:fillRect/>
          </a:stretch>
        </p:blipFill>
        <p:spPr>
          <a:xfrm>
            <a:off x="7416825" y="2699152"/>
            <a:ext cx="509600" cy="509600"/>
          </a:xfrm>
          <a:prstGeom prst="rect">
            <a:avLst/>
          </a:prstGeom>
          <a:noFill/>
          <a:ln>
            <a:noFill/>
          </a:ln>
        </p:spPr>
      </p:pic>
      <p:pic>
        <p:nvPicPr>
          <p:cNvPr id="301" name="Google Shape;301;p38"/>
          <p:cNvPicPr preferRelativeResize="0"/>
          <p:nvPr/>
        </p:nvPicPr>
        <p:blipFill>
          <a:blip r:embed="rId6">
            <a:alphaModFix/>
          </a:blip>
          <a:stretch>
            <a:fillRect/>
          </a:stretch>
        </p:blipFill>
        <p:spPr>
          <a:xfrm>
            <a:off x="3283992" y="2699161"/>
            <a:ext cx="509600" cy="509600"/>
          </a:xfrm>
          <a:prstGeom prst="rect">
            <a:avLst/>
          </a:prstGeom>
          <a:noFill/>
          <a:ln>
            <a:noFill/>
          </a:ln>
        </p:spPr>
      </p:pic>
      <p:pic>
        <p:nvPicPr>
          <p:cNvPr id="302" name="Google Shape;302;p38"/>
          <p:cNvPicPr preferRelativeResize="0"/>
          <p:nvPr/>
        </p:nvPicPr>
        <p:blipFill>
          <a:blip r:embed="rId7">
            <a:alphaModFix/>
          </a:blip>
          <a:stretch>
            <a:fillRect/>
          </a:stretch>
        </p:blipFill>
        <p:spPr>
          <a:xfrm>
            <a:off x="5350408" y="2699150"/>
            <a:ext cx="509600" cy="509600"/>
          </a:xfrm>
          <a:prstGeom prst="rect">
            <a:avLst/>
          </a:prstGeom>
          <a:noFill/>
          <a:ln>
            <a:noFill/>
          </a:ln>
        </p:spPr>
      </p:pic>
      <p:pic>
        <p:nvPicPr>
          <p:cNvPr id="303" name="Google Shape;303;p38"/>
          <p:cNvPicPr preferRelativeResize="0"/>
          <p:nvPr/>
        </p:nvPicPr>
        <p:blipFill>
          <a:blip r:embed="rId8">
            <a:alphaModFix/>
          </a:blip>
          <a:stretch>
            <a:fillRect/>
          </a:stretch>
        </p:blipFill>
        <p:spPr>
          <a:xfrm>
            <a:off x="1217575" y="2699150"/>
            <a:ext cx="509600" cy="509600"/>
          </a:xfrm>
          <a:prstGeom prst="rect">
            <a:avLst/>
          </a:prstGeom>
          <a:noFill/>
          <a:ln>
            <a:noFill/>
          </a:ln>
        </p:spPr>
      </p:pic>
      <p:sp>
        <p:nvSpPr>
          <p:cNvPr id="304" name="Google Shape;304;p38"/>
          <p:cNvSpPr txBox="1"/>
          <p:nvPr/>
        </p:nvSpPr>
        <p:spPr>
          <a:xfrm>
            <a:off x="2786851" y="3320875"/>
            <a:ext cx="1503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2</a:t>
            </a:r>
            <a:endParaRPr i="1">
              <a:solidFill>
                <a:srgbClr val="5B5B5B"/>
              </a:solidFill>
              <a:latin typeface="Source Serif Pro"/>
              <a:ea typeface="Source Serif Pro"/>
              <a:cs typeface="Source Serif Pro"/>
              <a:sym typeface="Source Serif Pro"/>
            </a:endParaRPr>
          </a:p>
          <a:p>
            <a:pPr indent="0" lvl="0" marL="0" rtl="0" algn="ctr">
              <a:spcBef>
                <a:spcPts val="0"/>
              </a:spcBef>
              <a:spcAft>
                <a:spcPts val="0"/>
              </a:spcAft>
              <a:buNone/>
            </a:pPr>
            <a:r>
              <a:rPr lang="iw">
                <a:solidFill>
                  <a:srgbClr val="5B5B5B"/>
                </a:solidFill>
                <a:latin typeface="Source Serif Pro"/>
                <a:ea typeface="Source Serif Pro"/>
                <a:cs typeface="Source Serif Pro"/>
                <a:sym typeface="Source Serif Pro"/>
              </a:rPr>
              <a:t>Marketing Budget Analysis</a:t>
            </a:r>
            <a:endParaRPr>
              <a:solidFill>
                <a:srgbClr val="5B5B5B"/>
              </a:solidFill>
              <a:latin typeface="Source Serif Pro"/>
              <a:ea typeface="Source Serif Pro"/>
              <a:cs typeface="Source Serif Pro"/>
              <a:sym typeface="Source Serif Pro"/>
            </a:endParaRPr>
          </a:p>
        </p:txBody>
      </p:sp>
      <p:sp>
        <p:nvSpPr>
          <p:cNvPr id="305" name="Google Shape;305;p38"/>
          <p:cNvSpPr txBox="1"/>
          <p:nvPr/>
        </p:nvSpPr>
        <p:spPr>
          <a:xfrm>
            <a:off x="4930059" y="3320875"/>
            <a:ext cx="135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3</a:t>
            </a:r>
            <a:endParaRPr i="1">
              <a:solidFill>
                <a:srgbClr val="5B5B5B"/>
              </a:solidFill>
              <a:latin typeface="Source Serif Pro"/>
              <a:ea typeface="Source Serif Pro"/>
              <a:cs typeface="Source Serif Pro"/>
              <a:sym typeface="Source Serif Pro"/>
            </a:endParaRPr>
          </a:p>
          <a:p>
            <a:pPr indent="0" lvl="0" marL="0" rtl="0" algn="ctr">
              <a:spcBef>
                <a:spcPts val="0"/>
              </a:spcBef>
              <a:spcAft>
                <a:spcPts val="0"/>
              </a:spcAft>
              <a:buNone/>
            </a:pPr>
            <a:r>
              <a:rPr lang="iw">
                <a:solidFill>
                  <a:srgbClr val="5B5B5B"/>
                </a:solidFill>
                <a:latin typeface="Source Serif Pro"/>
                <a:ea typeface="Source Serif Pro"/>
                <a:cs typeface="Source Serif Pro"/>
                <a:sym typeface="Source Serif Pro"/>
              </a:rPr>
              <a:t>Donor Presentation</a:t>
            </a:r>
            <a:endParaRPr>
              <a:solidFill>
                <a:srgbClr val="5B5B5B"/>
              </a:solidFill>
              <a:latin typeface="Source Serif Pro"/>
              <a:ea typeface="Source Serif Pro"/>
              <a:cs typeface="Source Serif Pro"/>
              <a:sym typeface="Source Serif Pro"/>
            </a:endParaRPr>
          </a:p>
        </p:txBody>
      </p:sp>
      <p:sp>
        <p:nvSpPr>
          <p:cNvPr id="306" name="Google Shape;306;p38"/>
          <p:cNvSpPr txBox="1"/>
          <p:nvPr/>
        </p:nvSpPr>
        <p:spPr>
          <a:xfrm>
            <a:off x="6996476" y="3320875"/>
            <a:ext cx="135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3</a:t>
            </a:r>
            <a:endParaRPr i="1">
              <a:solidFill>
                <a:srgbClr val="5B5B5B"/>
              </a:solidFill>
              <a:latin typeface="Source Serif Pro"/>
              <a:ea typeface="Source Serif Pro"/>
              <a:cs typeface="Source Serif Pro"/>
              <a:sym typeface="Source Serif Pro"/>
            </a:endParaRPr>
          </a:p>
          <a:p>
            <a:pPr indent="0" lvl="0" marL="0" rtl="0" algn="ctr">
              <a:spcBef>
                <a:spcPts val="0"/>
              </a:spcBef>
              <a:spcAft>
                <a:spcPts val="0"/>
              </a:spcAft>
              <a:buNone/>
            </a:pPr>
            <a:r>
              <a:rPr lang="iw">
                <a:solidFill>
                  <a:srgbClr val="5B5B5B"/>
                </a:solidFill>
                <a:latin typeface="Source Serif Pro"/>
                <a:ea typeface="Source Serif Pro"/>
                <a:cs typeface="Source Serif Pro"/>
                <a:sym typeface="Source Serif Pro"/>
              </a:rPr>
              <a:t>Dashboard &amp; Infographic</a:t>
            </a:r>
            <a:endParaRPr>
              <a:solidFill>
                <a:srgbClr val="5B5B5B"/>
              </a:solidFill>
              <a:latin typeface="Source Serif Pro"/>
              <a:ea typeface="Source Serif Pro"/>
              <a:cs typeface="Source Serif Pro"/>
              <a:sym typeface="Source Serif Pro"/>
            </a:endParaRPr>
          </a:p>
        </p:txBody>
      </p:sp>
      <p:cxnSp>
        <p:nvCxnSpPr>
          <p:cNvPr id="307" name="Google Shape;307;p38"/>
          <p:cNvCxnSpPr/>
          <p:nvPr/>
        </p:nvCxnSpPr>
        <p:spPr>
          <a:xfrm>
            <a:off x="757600" y="1762100"/>
            <a:ext cx="2479200" cy="0"/>
          </a:xfrm>
          <a:prstGeom prst="straightConnector1">
            <a:avLst/>
          </a:prstGeom>
          <a:noFill/>
          <a:ln cap="flat" cmpd="sng" w="19050">
            <a:solidFill>
              <a:srgbClr val="009EDB"/>
            </a:solidFill>
            <a:prstDash val="solid"/>
            <a:round/>
            <a:headEnd len="med" w="med" type="none"/>
            <a:tailEnd len="med" w="med" type="none"/>
          </a:ln>
        </p:spPr>
      </p:cxnSp>
      <p:cxnSp>
        <p:nvCxnSpPr>
          <p:cNvPr id="308" name="Google Shape;308;p38"/>
          <p:cNvCxnSpPr/>
          <p:nvPr/>
        </p:nvCxnSpPr>
        <p:spPr>
          <a:xfrm>
            <a:off x="6006175" y="1762100"/>
            <a:ext cx="2479200" cy="0"/>
          </a:xfrm>
          <a:prstGeom prst="straightConnector1">
            <a:avLst/>
          </a:prstGeom>
          <a:noFill/>
          <a:ln cap="flat" cmpd="sng" w="19050">
            <a:solidFill>
              <a:srgbClr val="009EDB"/>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9F9"/>
        </a:solidFill>
      </p:bgPr>
    </p:bg>
    <p:spTree>
      <p:nvGrpSpPr>
        <p:cNvPr id="313" name="Shape 313"/>
        <p:cNvGrpSpPr/>
        <p:nvPr/>
      </p:nvGrpSpPr>
      <p:grpSpPr>
        <a:xfrm>
          <a:off x="0" y="0"/>
          <a:ext cx="0" cy="0"/>
          <a:chOff x="0" y="0"/>
          <a:chExt cx="0" cy="0"/>
        </a:xfrm>
      </p:grpSpPr>
      <p:sp>
        <p:nvSpPr>
          <p:cNvPr id="314" name="Google Shape;314;p39"/>
          <p:cNvSpPr/>
          <p:nvPr/>
        </p:nvSpPr>
        <p:spPr>
          <a:xfrm>
            <a:off x="414450" y="894177"/>
            <a:ext cx="4869000" cy="116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iw" sz="3000">
                <a:latin typeface="Source Serif Pro"/>
                <a:ea typeface="Source Serif Pro"/>
                <a:cs typeface="Source Serif Pro"/>
                <a:sym typeface="Source Serif Pro"/>
              </a:rPr>
              <a:t>Communications Associate</a:t>
            </a:r>
            <a:endParaRPr sz="3000">
              <a:latin typeface="Source Serif Pro"/>
              <a:ea typeface="Source Serif Pro"/>
              <a:cs typeface="Source Serif Pro"/>
              <a:sym typeface="Source Serif Pro"/>
            </a:endParaRPr>
          </a:p>
          <a:p>
            <a:pPr indent="0" lvl="0" marL="0" marR="0" rtl="0" algn="l">
              <a:lnSpc>
                <a:spcPct val="100000"/>
              </a:lnSpc>
              <a:spcBef>
                <a:spcPts val="0"/>
              </a:spcBef>
              <a:spcAft>
                <a:spcPts val="0"/>
              </a:spcAft>
              <a:buNone/>
            </a:pPr>
            <a:r>
              <a:rPr b="1" lang="iw" sz="3000">
                <a:solidFill>
                  <a:schemeClr val="dk1"/>
                </a:solidFill>
                <a:latin typeface="Source Serif Pro"/>
                <a:ea typeface="Source Serif Pro"/>
                <a:cs typeface="Source Serif Pro"/>
                <a:sym typeface="Source Serif Pro"/>
              </a:rPr>
              <a:t>Marcus Patel</a:t>
            </a:r>
            <a:endParaRPr sz="3000">
              <a:latin typeface="Source Serif Pro"/>
              <a:ea typeface="Source Serif Pro"/>
              <a:cs typeface="Source Serif Pro"/>
              <a:sym typeface="Source Serif Pro"/>
            </a:endParaRPr>
          </a:p>
        </p:txBody>
      </p:sp>
      <p:sp>
        <p:nvSpPr>
          <p:cNvPr id="315" name="Google Shape;315;p39"/>
          <p:cNvSpPr/>
          <p:nvPr/>
        </p:nvSpPr>
        <p:spPr>
          <a:xfrm>
            <a:off x="414446" y="442735"/>
            <a:ext cx="37116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800">
                <a:solidFill>
                  <a:srgbClr val="4E2D41"/>
                </a:solidFill>
                <a:latin typeface="Open Sans"/>
                <a:ea typeface="Open Sans"/>
                <a:cs typeface="Open Sans"/>
                <a:sym typeface="Open Sans"/>
              </a:rPr>
              <a:t>This month you are:</a:t>
            </a:r>
            <a:endParaRPr sz="1800" u="none" cap="none" strike="noStrike">
              <a:solidFill>
                <a:srgbClr val="4E2D41"/>
              </a:solidFill>
              <a:latin typeface="Open Sans"/>
              <a:ea typeface="Open Sans"/>
              <a:cs typeface="Open Sans"/>
              <a:sym typeface="Open Sans"/>
            </a:endParaRPr>
          </a:p>
        </p:txBody>
      </p:sp>
      <p:sp>
        <p:nvSpPr>
          <p:cNvPr id="316" name="Google Shape;316;p39"/>
          <p:cNvSpPr/>
          <p:nvPr/>
        </p:nvSpPr>
        <p:spPr>
          <a:xfrm>
            <a:off x="414450" y="2376600"/>
            <a:ext cx="4869000" cy="2101200"/>
          </a:xfrm>
          <a:prstGeom prst="rect">
            <a:avLst/>
          </a:prstGeom>
          <a:noFill/>
          <a:ln>
            <a:noFill/>
          </a:ln>
        </p:spPr>
        <p:txBody>
          <a:bodyPr anchorCtr="0" anchor="t" bIns="0" lIns="0" spcFirstLastPara="1" rIns="0" wrap="square" tIns="0">
            <a:noAutofit/>
          </a:bodyPr>
          <a:lstStyle/>
          <a:p>
            <a:pPr indent="-323850" lvl="0" marL="457200" marR="0" rtl="0" algn="l">
              <a:lnSpc>
                <a:spcPct val="115000"/>
              </a:lnSpc>
              <a:spcBef>
                <a:spcPts val="0"/>
              </a:spcBef>
              <a:spcAft>
                <a:spcPts val="0"/>
              </a:spcAft>
              <a:buSzPts val="1500"/>
              <a:buFont typeface="Open Sans"/>
              <a:buChar char="•"/>
            </a:pPr>
            <a:r>
              <a:rPr lang="iw" sz="1500">
                <a:latin typeface="Open Sans"/>
                <a:ea typeface="Open Sans"/>
                <a:cs typeface="Open Sans"/>
                <a:sym typeface="Open Sans"/>
              </a:rPr>
              <a:t>Lives in the outskirts of Dublin, Ireland</a:t>
            </a:r>
            <a:endParaRPr sz="1500">
              <a:latin typeface="Open Sans"/>
              <a:ea typeface="Open Sans"/>
              <a:cs typeface="Open Sans"/>
              <a:sym typeface="Open Sans"/>
            </a:endParaRPr>
          </a:p>
          <a:p>
            <a:pPr indent="-323850" lvl="0" marL="457200" marR="0" rtl="0" algn="l">
              <a:lnSpc>
                <a:spcPct val="115000"/>
              </a:lnSpc>
              <a:spcBef>
                <a:spcPts val="1000"/>
              </a:spcBef>
              <a:spcAft>
                <a:spcPts val="0"/>
              </a:spcAft>
              <a:buSzPts val="1500"/>
              <a:buFont typeface="Open Sans"/>
              <a:buChar char="•"/>
            </a:pPr>
            <a:r>
              <a:rPr lang="iw" sz="1500">
                <a:latin typeface="Open Sans"/>
                <a:ea typeface="Open Sans"/>
                <a:cs typeface="Open Sans"/>
                <a:sym typeface="Open Sans"/>
              </a:rPr>
              <a:t>His role originally focused on writing feature stories but switched to data journalism</a:t>
            </a:r>
            <a:endParaRPr sz="1500">
              <a:latin typeface="Open Sans"/>
              <a:ea typeface="Open Sans"/>
              <a:cs typeface="Open Sans"/>
              <a:sym typeface="Open Sans"/>
            </a:endParaRPr>
          </a:p>
          <a:p>
            <a:pPr indent="-323850" lvl="0" marL="457200" rtl="0" algn="l">
              <a:lnSpc>
                <a:spcPct val="115000"/>
              </a:lnSpc>
              <a:spcBef>
                <a:spcPts val="1000"/>
              </a:spcBef>
              <a:spcAft>
                <a:spcPts val="0"/>
              </a:spcAft>
              <a:buSzPts val="1500"/>
              <a:buFont typeface="Open Sans"/>
              <a:buChar char="•"/>
            </a:pPr>
            <a:r>
              <a:rPr lang="iw" sz="1500">
                <a:solidFill>
                  <a:schemeClr val="dk1"/>
                </a:solidFill>
                <a:latin typeface="Open Sans"/>
                <a:ea typeface="Open Sans"/>
                <a:cs typeface="Open Sans"/>
                <a:sym typeface="Open Sans"/>
              </a:rPr>
              <a:t>Loves any crossroads of art and science </a:t>
            </a:r>
            <a:br>
              <a:rPr lang="iw" sz="1500">
                <a:solidFill>
                  <a:schemeClr val="dk1"/>
                </a:solidFill>
                <a:latin typeface="Open Sans"/>
                <a:ea typeface="Open Sans"/>
                <a:cs typeface="Open Sans"/>
                <a:sym typeface="Open Sans"/>
              </a:rPr>
            </a:br>
            <a:r>
              <a:rPr lang="iw" sz="1500">
                <a:solidFill>
                  <a:schemeClr val="dk1"/>
                </a:solidFill>
                <a:latin typeface="Open Sans"/>
                <a:ea typeface="Open Sans"/>
                <a:cs typeface="Open Sans"/>
                <a:sym typeface="Open Sans"/>
              </a:rPr>
              <a:t>– like data visualization!</a:t>
            </a:r>
            <a:endParaRPr sz="1500">
              <a:latin typeface="Open Sans"/>
              <a:ea typeface="Open Sans"/>
              <a:cs typeface="Open Sans"/>
              <a:sym typeface="Open Sans"/>
            </a:endParaRPr>
          </a:p>
          <a:p>
            <a:pPr indent="-323850" lvl="0" marL="457200" marR="0" rtl="0" algn="l">
              <a:lnSpc>
                <a:spcPct val="115000"/>
              </a:lnSpc>
              <a:spcBef>
                <a:spcPts val="1000"/>
              </a:spcBef>
              <a:spcAft>
                <a:spcPts val="1000"/>
              </a:spcAft>
              <a:buSzPts val="1500"/>
              <a:buFont typeface="Open Sans"/>
              <a:buChar char="•"/>
            </a:pPr>
            <a:r>
              <a:rPr lang="iw" sz="1500">
                <a:latin typeface="Open Sans"/>
                <a:ea typeface="Open Sans"/>
                <a:cs typeface="Open Sans"/>
                <a:sym typeface="Open Sans"/>
              </a:rPr>
              <a:t>Still not over the Game of Thrones series finale</a:t>
            </a:r>
            <a:endParaRPr sz="1500">
              <a:latin typeface="Open Sans"/>
              <a:ea typeface="Open Sans"/>
              <a:cs typeface="Open Sans"/>
              <a:sym typeface="Open Sans"/>
            </a:endParaRPr>
          </a:p>
        </p:txBody>
      </p:sp>
      <p:pic>
        <p:nvPicPr>
          <p:cNvPr id="317" name="Google Shape;317;p39">
            <a:hlinkClick r:id="rId3"/>
          </p:cNvPr>
          <p:cNvPicPr preferRelativeResize="0"/>
          <p:nvPr/>
        </p:nvPicPr>
        <p:blipFill rotWithShape="1">
          <a:blip r:embed="rId4">
            <a:alphaModFix/>
          </a:blip>
          <a:srcRect b="9395" l="0" r="0" t="9403"/>
          <a:stretch/>
        </p:blipFill>
        <p:spPr>
          <a:xfrm>
            <a:off x="5892000" y="1054600"/>
            <a:ext cx="2681887" cy="3266500"/>
          </a:xfrm>
          <a:prstGeom prst="rect">
            <a:avLst/>
          </a:prstGeom>
          <a:noFill/>
          <a:ln>
            <a:noFill/>
          </a:ln>
        </p:spPr>
      </p:pic>
      <p:pic>
        <p:nvPicPr>
          <p:cNvPr id="318" name="Google Shape;318;p39"/>
          <p:cNvPicPr preferRelativeResize="0"/>
          <p:nvPr/>
        </p:nvPicPr>
        <p:blipFill>
          <a:blip r:embed="rId5">
            <a:alphaModFix amt="28000"/>
          </a:blip>
          <a:stretch>
            <a:fillRect/>
          </a:stretch>
        </p:blipFill>
        <p:spPr>
          <a:xfrm>
            <a:off x="356753" y="4582707"/>
            <a:ext cx="1013601" cy="305375"/>
          </a:xfrm>
          <a:prstGeom prst="rect">
            <a:avLst/>
          </a:prstGeom>
          <a:noFill/>
          <a:ln>
            <a:noFill/>
          </a:ln>
        </p:spPr>
      </p:pic>
      <p:sp>
        <p:nvSpPr>
          <p:cNvPr id="319" name="Google Shape;319;p39"/>
          <p:cNvSpPr/>
          <p:nvPr/>
        </p:nvSpPr>
        <p:spPr>
          <a:xfrm>
            <a:off x="5741775" y="894175"/>
            <a:ext cx="709800" cy="812700"/>
          </a:xfrm>
          <a:prstGeom prst="rect">
            <a:avLst/>
          </a:prstGeom>
          <a:solidFill>
            <a:srgbClr val="FFE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8044700" y="3603475"/>
            <a:ext cx="709800" cy="930900"/>
          </a:xfrm>
          <a:prstGeom prst="rect">
            <a:avLst/>
          </a:prstGeom>
          <a:solidFill>
            <a:srgbClr val="FFE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9F9"/>
        </a:solidFill>
      </p:bgPr>
    </p:bg>
    <p:spTree>
      <p:nvGrpSpPr>
        <p:cNvPr id="325" name="Shape 325"/>
        <p:cNvGrpSpPr/>
        <p:nvPr/>
      </p:nvGrpSpPr>
      <p:grpSpPr>
        <a:xfrm>
          <a:off x="0" y="0"/>
          <a:ext cx="0" cy="0"/>
          <a:chOff x="0" y="0"/>
          <a:chExt cx="0" cy="0"/>
        </a:xfrm>
      </p:grpSpPr>
      <p:sp>
        <p:nvSpPr>
          <p:cNvPr id="326" name="Google Shape;326;p40"/>
          <p:cNvSpPr/>
          <p:nvPr/>
        </p:nvSpPr>
        <p:spPr>
          <a:xfrm>
            <a:off x="414450" y="894177"/>
            <a:ext cx="4869000" cy="116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iw" sz="3000">
                <a:latin typeface="Source Serif Pro"/>
                <a:ea typeface="Source Serif Pro"/>
                <a:cs typeface="Source Serif Pro"/>
                <a:sym typeface="Source Serif Pro"/>
              </a:rPr>
              <a:t>Director of Communications</a:t>
            </a:r>
            <a:endParaRPr sz="3000">
              <a:latin typeface="Source Serif Pro"/>
              <a:ea typeface="Source Serif Pro"/>
              <a:cs typeface="Source Serif Pro"/>
              <a:sym typeface="Source Serif Pro"/>
            </a:endParaRPr>
          </a:p>
          <a:p>
            <a:pPr indent="0" lvl="0" marL="0" marR="0" rtl="0" algn="l">
              <a:lnSpc>
                <a:spcPct val="100000"/>
              </a:lnSpc>
              <a:spcBef>
                <a:spcPts val="0"/>
              </a:spcBef>
              <a:spcAft>
                <a:spcPts val="0"/>
              </a:spcAft>
              <a:buNone/>
            </a:pPr>
            <a:r>
              <a:rPr b="1" lang="iw" sz="3000">
                <a:solidFill>
                  <a:schemeClr val="dk1"/>
                </a:solidFill>
                <a:latin typeface="Source Serif Pro"/>
                <a:ea typeface="Source Serif Pro"/>
                <a:cs typeface="Source Serif Pro"/>
                <a:sym typeface="Source Serif Pro"/>
              </a:rPr>
              <a:t>Dr. </a:t>
            </a:r>
            <a:r>
              <a:rPr b="1" lang="iw" sz="3000">
                <a:solidFill>
                  <a:schemeClr val="dk1"/>
                </a:solidFill>
                <a:latin typeface="Source Serif Pro"/>
                <a:ea typeface="Source Serif Pro"/>
                <a:cs typeface="Source Serif Pro"/>
                <a:sym typeface="Source Serif Pro"/>
              </a:rPr>
              <a:t>Emily Rivera</a:t>
            </a:r>
            <a:endParaRPr sz="3000">
              <a:latin typeface="Source Serif Pro"/>
              <a:ea typeface="Source Serif Pro"/>
              <a:cs typeface="Source Serif Pro"/>
              <a:sym typeface="Source Serif Pro"/>
            </a:endParaRPr>
          </a:p>
        </p:txBody>
      </p:sp>
      <p:sp>
        <p:nvSpPr>
          <p:cNvPr id="327" name="Google Shape;327;p40"/>
          <p:cNvSpPr/>
          <p:nvPr/>
        </p:nvSpPr>
        <p:spPr>
          <a:xfrm>
            <a:off x="414446" y="442735"/>
            <a:ext cx="37116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1800">
                <a:solidFill>
                  <a:srgbClr val="4E2D41"/>
                </a:solidFill>
                <a:latin typeface="Open Sans"/>
                <a:ea typeface="Open Sans"/>
                <a:cs typeface="Open Sans"/>
                <a:sym typeface="Open Sans"/>
              </a:rPr>
              <a:t>Meet your manager:</a:t>
            </a:r>
            <a:endParaRPr sz="1800" u="none" cap="none" strike="noStrike">
              <a:solidFill>
                <a:srgbClr val="4E2D41"/>
              </a:solidFill>
              <a:latin typeface="Open Sans"/>
              <a:ea typeface="Open Sans"/>
              <a:cs typeface="Open Sans"/>
              <a:sym typeface="Open Sans"/>
            </a:endParaRPr>
          </a:p>
        </p:txBody>
      </p:sp>
      <p:sp>
        <p:nvSpPr>
          <p:cNvPr id="328" name="Google Shape;328;p40"/>
          <p:cNvSpPr/>
          <p:nvPr/>
        </p:nvSpPr>
        <p:spPr>
          <a:xfrm>
            <a:off x="414450" y="2376600"/>
            <a:ext cx="4869000" cy="2101200"/>
          </a:xfrm>
          <a:prstGeom prst="rect">
            <a:avLst/>
          </a:prstGeom>
          <a:noFill/>
          <a:ln>
            <a:noFill/>
          </a:ln>
        </p:spPr>
        <p:txBody>
          <a:bodyPr anchorCtr="0" anchor="t" bIns="0" lIns="0" spcFirstLastPara="1" rIns="0" wrap="square" tIns="0">
            <a:noAutofit/>
          </a:bodyPr>
          <a:lstStyle/>
          <a:p>
            <a:pPr indent="-323850" lvl="0" marL="457200" marR="0" rtl="0" algn="l">
              <a:lnSpc>
                <a:spcPct val="115000"/>
              </a:lnSpc>
              <a:spcBef>
                <a:spcPts val="0"/>
              </a:spcBef>
              <a:spcAft>
                <a:spcPts val="0"/>
              </a:spcAft>
              <a:buSzPts val="1500"/>
              <a:buFont typeface="Open Sans"/>
              <a:buChar char="•"/>
            </a:pPr>
            <a:r>
              <a:rPr lang="iw" sz="1500">
                <a:latin typeface="Open Sans"/>
                <a:ea typeface="Open Sans"/>
                <a:cs typeface="Open Sans"/>
                <a:sym typeface="Open Sans"/>
              </a:rPr>
              <a:t>From San Juan, Puerto Rico</a:t>
            </a:r>
            <a:endParaRPr sz="1500">
              <a:latin typeface="Open Sans"/>
              <a:ea typeface="Open Sans"/>
              <a:cs typeface="Open Sans"/>
              <a:sym typeface="Open Sans"/>
            </a:endParaRPr>
          </a:p>
          <a:p>
            <a:pPr indent="-323850" lvl="0" marL="457200" marR="0" rtl="0" algn="l">
              <a:lnSpc>
                <a:spcPct val="115000"/>
              </a:lnSpc>
              <a:spcBef>
                <a:spcPts val="1000"/>
              </a:spcBef>
              <a:spcAft>
                <a:spcPts val="0"/>
              </a:spcAft>
              <a:buSzPts val="1500"/>
              <a:buFont typeface="Open Sans"/>
              <a:buChar char="•"/>
            </a:pPr>
            <a:r>
              <a:rPr lang="iw" sz="1500">
                <a:latin typeface="Open Sans"/>
                <a:ea typeface="Open Sans"/>
                <a:cs typeface="Open Sans"/>
                <a:sym typeface="Open Sans"/>
              </a:rPr>
              <a:t>Moved to NYC for her Ph.D in Public Health, then to Geneva, Switzerland for the WHO 14 years ago</a:t>
            </a:r>
            <a:endParaRPr sz="1500">
              <a:latin typeface="Open Sans"/>
              <a:ea typeface="Open Sans"/>
              <a:cs typeface="Open Sans"/>
              <a:sym typeface="Open Sans"/>
            </a:endParaRPr>
          </a:p>
          <a:p>
            <a:pPr indent="-323850" lvl="0" marL="457200" marR="0" rtl="0" algn="l">
              <a:lnSpc>
                <a:spcPct val="115000"/>
              </a:lnSpc>
              <a:spcBef>
                <a:spcPts val="1000"/>
              </a:spcBef>
              <a:spcAft>
                <a:spcPts val="0"/>
              </a:spcAft>
              <a:buSzPts val="1500"/>
              <a:buFont typeface="Open Sans"/>
              <a:buChar char="•"/>
            </a:pPr>
            <a:r>
              <a:rPr lang="iw" sz="1500">
                <a:latin typeface="Open Sans"/>
                <a:ea typeface="Open Sans"/>
                <a:cs typeface="Open Sans"/>
                <a:sym typeface="Open Sans"/>
              </a:rPr>
              <a:t>Promoted to this role 3 years ago and hired you!</a:t>
            </a:r>
            <a:endParaRPr sz="1500">
              <a:latin typeface="Open Sans"/>
              <a:ea typeface="Open Sans"/>
              <a:cs typeface="Open Sans"/>
              <a:sym typeface="Open Sans"/>
            </a:endParaRPr>
          </a:p>
          <a:p>
            <a:pPr indent="-323850" lvl="0" marL="457200" marR="0" rtl="0" algn="l">
              <a:lnSpc>
                <a:spcPct val="115000"/>
              </a:lnSpc>
              <a:spcBef>
                <a:spcPts val="1000"/>
              </a:spcBef>
              <a:spcAft>
                <a:spcPts val="1000"/>
              </a:spcAft>
              <a:buSzPts val="1500"/>
              <a:buFont typeface="Open Sans"/>
              <a:buChar char="•"/>
            </a:pPr>
            <a:r>
              <a:rPr lang="iw" sz="1500">
                <a:latin typeface="Open Sans"/>
                <a:ea typeface="Open Sans"/>
                <a:cs typeface="Open Sans"/>
                <a:sym typeface="Open Sans"/>
              </a:rPr>
              <a:t>A self-starter who recently taught herself and her 8-year-old daughter to make sourdough</a:t>
            </a:r>
            <a:endParaRPr sz="1500">
              <a:latin typeface="Open Sans"/>
              <a:ea typeface="Open Sans"/>
              <a:cs typeface="Open Sans"/>
              <a:sym typeface="Open Sans"/>
            </a:endParaRPr>
          </a:p>
        </p:txBody>
      </p:sp>
      <p:pic>
        <p:nvPicPr>
          <p:cNvPr id="329" name="Google Shape;329;p40">
            <a:hlinkClick r:id="rId3"/>
          </p:cNvPr>
          <p:cNvPicPr preferRelativeResize="0"/>
          <p:nvPr/>
        </p:nvPicPr>
        <p:blipFill rotWithShape="1">
          <a:blip r:embed="rId4">
            <a:alphaModFix/>
          </a:blip>
          <a:srcRect b="0" l="22632" r="22632" t="0"/>
          <a:stretch/>
        </p:blipFill>
        <p:spPr>
          <a:xfrm>
            <a:off x="5892000" y="1054600"/>
            <a:ext cx="2681886" cy="3266499"/>
          </a:xfrm>
          <a:prstGeom prst="rect">
            <a:avLst/>
          </a:prstGeom>
          <a:noFill/>
          <a:ln>
            <a:noFill/>
          </a:ln>
        </p:spPr>
      </p:pic>
      <p:pic>
        <p:nvPicPr>
          <p:cNvPr id="330" name="Google Shape;330;p40"/>
          <p:cNvPicPr preferRelativeResize="0"/>
          <p:nvPr/>
        </p:nvPicPr>
        <p:blipFill>
          <a:blip r:embed="rId5">
            <a:alphaModFix amt="28000"/>
          </a:blip>
          <a:stretch>
            <a:fillRect/>
          </a:stretch>
        </p:blipFill>
        <p:spPr>
          <a:xfrm>
            <a:off x="356753" y="4582707"/>
            <a:ext cx="1013601" cy="305375"/>
          </a:xfrm>
          <a:prstGeom prst="rect">
            <a:avLst/>
          </a:prstGeom>
          <a:noFill/>
          <a:ln>
            <a:noFill/>
          </a:ln>
        </p:spPr>
      </p:pic>
      <p:sp>
        <p:nvSpPr>
          <p:cNvPr id="331" name="Google Shape;331;p40"/>
          <p:cNvSpPr/>
          <p:nvPr/>
        </p:nvSpPr>
        <p:spPr>
          <a:xfrm>
            <a:off x="5741775" y="894175"/>
            <a:ext cx="709800" cy="812700"/>
          </a:xfrm>
          <a:prstGeom prst="rect">
            <a:avLst/>
          </a:prstGeom>
          <a:solidFill>
            <a:srgbClr val="FFE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p:nvPr/>
        </p:nvSpPr>
        <p:spPr>
          <a:xfrm>
            <a:off x="8044700" y="3603475"/>
            <a:ext cx="709800" cy="930900"/>
          </a:xfrm>
          <a:prstGeom prst="rect">
            <a:avLst/>
          </a:prstGeom>
          <a:solidFill>
            <a:srgbClr val="FFE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337" name="Shape 337"/>
        <p:cNvGrpSpPr/>
        <p:nvPr/>
      </p:nvGrpSpPr>
      <p:grpSpPr>
        <a:xfrm>
          <a:off x="0" y="0"/>
          <a:ext cx="0" cy="0"/>
          <a:chOff x="0" y="0"/>
          <a:chExt cx="0" cy="0"/>
        </a:xfrm>
      </p:grpSpPr>
      <p:pic>
        <p:nvPicPr>
          <p:cNvPr id="338" name="Google Shape;338;p41"/>
          <p:cNvPicPr preferRelativeResize="0"/>
          <p:nvPr/>
        </p:nvPicPr>
        <p:blipFill>
          <a:blip r:embed="rId3">
            <a:alphaModFix amt="28000"/>
          </a:blip>
          <a:stretch>
            <a:fillRect/>
          </a:stretch>
        </p:blipFill>
        <p:spPr>
          <a:xfrm>
            <a:off x="356753" y="4582707"/>
            <a:ext cx="1013601" cy="305375"/>
          </a:xfrm>
          <a:prstGeom prst="rect">
            <a:avLst/>
          </a:prstGeom>
          <a:noFill/>
          <a:ln>
            <a:noFill/>
          </a:ln>
        </p:spPr>
      </p:pic>
      <p:sp>
        <p:nvSpPr>
          <p:cNvPr id="339" name="Google Shape;339;p41"/>
          <p:cNvSpPr/>
          <p:nvPr/>
        </p:nvSpPr>
        <p:spPr>
          <a:xfrm>
            <a:off x="414450" y="634450"/>
            <a:ext cx="86874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2800">
                <a:latin typeface="Source Serif Pro"/>
                <a:ea typeface="Source Serif Pro"/>
                <a:cs typeface="Source Serif Pro"/>
                <a:sym typeface="Source Serif Pro"/>
              </a:rPr>
              <a:t>Support the campaign’s data needs</a:t>
            </a:r>
            <a:endParaRPr sz="2800">
              <a:latin typeface="Source Serif Pro"/>
              <a:ea typeface="Source Serif Pro"/>
              <a:cs typeface="Source Serif Pro"/>
              <a:sym typeface="Source Serif Pro"/>
            </a:endParaRPr>
          </a:p>
        </p:txBody>
      </p:sp>
      <p:sp>
        <p:nvSpPr>
          <p:cNvPr id="340" name="Google Shape;340;p41"/>
          <p:cNvSpPr/>
          <p:nvPr/>
        </p:nvSpPr>
        <p:spPr>
          <a:xfrm>
            <a:off x="414446" y="290360"/>
            <a:ext cx="3711600" cy="445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rgbClr val="000000"/>
              </a:buClr>
              <a:buFont typeface="Arial"/>
              <a:buNone/>
            </a:pPr>
            <a:r>
              <a:rPr b="1" lang="iw" sz="1800">
                <a:solidFill>
                  <a:srgbClr val="4E2D41"/>
                </a:solidFill>
                <a:latin typeface="Open Sans"/>
                <a:ea typeface="Open Sans"/>
                <a:cs typeface="Open Sans"/>
                <a:sym typeface="Open Sans"/>
              </a:rPr>
              <a:t>Business Question</a:t>
            </a:r>
            <a:endParaRPr b="1" sz="1800" u="none" cap="none" strike="noStrike">
              <a:solidFill>
                <a:srgbClr val="4E2D41"/>
              </a:solidFill>
              <a:latin typeface="Open Sans"/>
              <a:ea typeface="Open Sans"/>
              <a:cs typeface="Open Sans"/>
              <a:sym typeface="Open Sans"/>
            </a:endParaRPr>
          </a:p>
        </p:txBody>
      </p:sp>
      <p:pic>
        <p:nvPicPr>
          <p:cNvPr id="341" name="Google Shape;341;p41"/>
          <p:cNvPicPr preferRelativeResize="0"/>
          <p:nvPr/>
        </p:nvPicPr>
        <p:blipFill>
          <a:blip r:embed="rId4">
            <a:alphaModFix/>
          </a:blip>
          <a:stretch>
            <a:fillRect/>
          </a:stretch>
        </p:blipFill>
        <p:spPr>
          <a:xfrm>
            <a:off x="-7900" y="1015125"/>
            <a:ext cx="6073550" cy="4268725"/>
          </a:xfrm>
          <a:prstGeom prst="rect">
            <a:avLst/>
          </a:prstGeom>
          <a:noFill/>
          <a:ln>
            <a:noFill/>
          </a:ln>
        </p:spPr>
      </p:pic>
      <p:sp>
        <p:nvSpPr>
          <p:cNvPr id="342" name="Google Shape;342;p41"/>
          <p:cNvSpPr/>
          <p:nvPr/>
        </p:nvSpPr>
        <p:spPr>
          <a:xfrm>
            <a:off x="2508202" y="1764065"/>
            <a:ext cx="880500" cy="242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2588666" y="3072473"/>
            <a:ext cx="2961300" cy="132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2139000" y="2951925"/>
            <a:ext cx="484800" cy="145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2666075" y="2310475"/>
            <a:ext cx="2806500" cy="2088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iw" sz="900">
                <a:solidFill>
                  <a:srgbClr val="000000"/>
                </a:solidFill>
                <a:latin typeface="Barlow Light"/>
                <a:ea typeface="Barlow Light"/>
                <a:cs typeface="Barlow Light"/>
                <a:sym typeface="Barlow Light"/>
              </a:rPr>
              <a:t>Hi </a:t>
            </a:r>
            <a:r>
              <a:rPr lang="iw" sz="900">
                <a:latin typeface="Barlow Light"/>
                <a:ea typeface="Barlow Light"/>
                <a:cs typeface="Barlow Light"/>
                <a:sym typeface="Barlow Light"/>
              </a:rPr>
              <a:t>Marcus!</a:t>
            </a:r>
            <a:endParaRPr sz="900">
              <a:latin typeface="Barlow Light"/>
              <a:ea typeface="Barlow Light"/>
              <a:cs typeface="Barlow Light"/>
              <a:sym typeface="Barlow Light"/>
            </a:endParaRPr>
          </a:p>
          <a:p>
            <a:pPr indent="0" lvl="0" marL="0" rtl="0" algn="l">
              <a:spcBef>
                <a:spcPts val="0"/>
              </a:spcBef>
              <a:spcAft>
                <a:spcPts val="0"/>
              </a:spcAft>
              <a:buNone/>
            </a:pPr>
            <a:r>
              <a:t/>
            </a:r>
            <a:endParaRPr sz="900">
              <a:latin typeface="Barlow Light"/>
              <a:ea typeface="Barlow Light"/>
              <a:cs typeface="Barlow Light"/>
              <a:sym typeface="Barlow Light"/>
            </a:endParaRPr>
          </a:p>
          <a:p>
            <a:pPr indent="0" lvl="0" marL="0" rtl="0" algn="l">
              <a:spcBef>
                <a:spcPts val="0"/>
              </a:spcBef>
              <a:spcAft>
                <a:spcPts val="0"/>
              </a:spcAft>
              <a:buNone/>
            </a:pPr>
            <a:r>
              <a:rPr lang="iw" sz="900">
                <a:latin typeface="Barlow Light"/>
                <a:ea typeface="Barlow Light"/>
                <a:cs typeface="Barlow Light"/>
                <a:sym typeface="Barlow Light"/>
              </a:rPr>
              <a:t>As we discussed during our 1:1 meeting, we have 2 months before the </a:t>
            </a:r>
            <a:r>
              <a:rPr b="1" lang="iw" sz="900">
                <a:latin typeface="Barlow"/>
                <a:ea typeface="Barlow"/>
                <a:cs typeface="Barlow"/>
                <a:sym typeface="Barlow"/>
              </a:rPr>
              <a:t>World Mental Health Day campaign</a:t>
            </a:r>
            <a:r>
              <a:rPr lang="iw" sz="900">
                <a:latin typeface="Barlow Light"/>
                <a:ea typeface="Barlow Light"/>
                <a:cs typeface="Barlow Light"/>
                <a:sym typeface="Barlow Light"/>
              </a:rPr>
              <a:t> kicks off. We need all of our data assets to be complete at least a month ahead, and there’s a lot to do.</a:t>
            </a:r>
            <a:endParaRPr sz="900">
              <a:latin typeface="Barlow Light"/>
              <a:ea typeface="Barlow Light"/>
              <a:cs typeface="Barlow Light"/>
              <a:sym typeface="Barlow Light"/>
            </a:endParaRPr>
          </a:p>
          <a:p>
            <a:pPr indent="0" lvl="0" marL="0" rtl="0" algn="l">
              <a:spcBef>
                <a:spcPts val="0"/>
              </a:spcBef>
              <a:spcAft>
                <a:spcPts val="0"/>
              </a:spcAft>
              <a:buNone/>
            </a:pPr>
            <a:r>
              <a:t/>
            </a:r>
            <a:endParaRPr sz="900">
              <a:latin typeface="Barlow Light"/>
              <a:ea typeface="Barlow Light"/>
              <a:cs typeface="Barlow Light"/>
              <a:sym typeface="Barlow Light"/>
            </a:endParaRPr>
          </a:p>
          <a:p>
            <a:pPr indent="0" lvl="0" marL="0" rtl="0" algn="l">
              <a:spcBef>
                <a:spcPts val="0"/>
              </a:spcBef>
              <a:spcAft>
                <a:spcPts val="0"/>
              </a:spcAft>
              <a:buNone/>
            </a:pPr>
            <a:r>
              <a:rPr b="1" lang="iw" sz="900">
                <a:latin typeface="Barlow"/>
                <a:ea typeface="Barlow"/>
                <a:cs typeface="Barlow"/>
                <a:sym typeface="Barlow"/>
              </a:rPr>
              <a:t>Key deliverables:</a:t>
            </a:r>
            <a:endParaRPr b="1" sz="900">
              <a:latin typeface="Barlow"/>
              <a:ea typeface="Barlow"/>
              <a:cs typeface="Barlow"/>
              <a:sym typeface="Barlow"/>
            </a:endParaRPr>
          </a:p>
          <a:p>
            <a:pPr indent="0" lvl="0" marL="0" rtl="0" algn="l">
              <a:spcBef>
                <a:spcPts val="0"/>
              </a:spcBef>
              <a:spcAft>
                <a:spcPts val="0"/>
              </a:spcAft>
              <a:buNone/>
            </a:pPr>
            <a:r>
              <a:rPr b="1" lang="iw" sz="900">
                <a:latin typeface="Barlow"/>
                <a:ea typeface="Barlow"/>
                <a:cs typeface="Barlow"/>
                <a:sym typeface="Barlow"/>
              </a:rPr>
              <a:t>• Visualizations for social media posts</a:t>
            </a:r>
            <a:endParaRPr b="1" sz="900">
              <a:latin typeface="Barlow"/>
              <a:ea typeface="Barlow"/>
              <a:cs typeface="Barlow"/>
              <a:sym typeface="Barlow"/>
            </a:endParaRPr>
          </a:p>
          <a:p>
            <a:pPr indent="0" lvl="0" marL="0" rtl="0" algn="l">
              <a:spcBef>
                <a:spcPts val="0"/>
              </a:spcBef>
              <a:spcAft>
                <a:spcPts val="0"/>
              </a:spcAft>
              <a:buNone/>
            </a:pPr>
            <a:r>
              <a:rPr b="1" lang="iw" sz="900">
                <a:solidFill>
                  <a:schemeClr val="dk1"/>
                </a:solidFill>
                <a:latin typeface="Barlow"/>
                <a:ea typeface="Barlow"/>
                <a:cs typeface="Barlow"/>
                <a:sym typeface="Barlow"/>
              </a:rPr>
              <a:t>• Marketing budget allocation analysis</a:t>
            </a:r>
            <a:endParaRPr b="1" sz="900">
              <a:solidFill>
                <a:schemeClr val="dk1"/>
              </a:solidFill>
              <a:latin typeface="Barlow"/>
              <a:ea typeface="Barlow"/>
              <a:cs typeface="Barlow"/>
              <a:sym typeface="Barlow"/>
            </a:endParaRPr>
          </a:p>
          <a:p>
            <a:pPr indent="0" lvl="0" marL="0" rtl="0" algn="l">
              <a:spcBef>
                <a:spcPts val="0"/>
              </a:spcBef>
              <a:spcAft>
                <a:spcPts val="0"/>
              </a:spcAft>
              <a:buNone/>
            </a:pPr>
            <a:r>
              <a:rPr b="1" lang="iw" sz="900">
                <a:solidFill>
                  <a:schemeClr val="dk1"/>
                </a:solidFill>
                <a:latin typeface="Barlow"/>
                <a:ea typeface="Barlow"/>
                <a:cs typeface="Barlow"/>
                <a:sym typeface="Barlow"/>
              </a:rPr>
              <a:t>• Data for donor presentation</a:t>
            </a:r>
            <a:endParaRPr b="1" sz="900">
              <a:solidFill>
                <a:schemeClr val="dk1"/>
              </a:solidFill>
              <a:latin typeface="Barlow"/>
              <a:ea typeface="Barlow"/>
              <a:cs typeface="Barlow"/>
              <a:sym typeface="Barlow"/>
            </a:endParaRPr>
          </a:p>
          <a:p>
            <a:pPr indent="0" lvl="0" marL="0" rtl="0" algn="l">
              <a:spcBef>
                <a:spcPts val="0"/>
              </a:spcBef>
              <a:spcAft>
                <a:spcPts val="0"/>
              </a:spcAft>
              <a:buNone/>
            </a:pPr>
            <a:r>
              <a:rPr b="1" lang="iw" sz="900">
                <a:solidFill>
                  <a:schemeClr val="dk1"/>
                </a:solidFill>
                <a:latin typeface="Barlow"/>
                <a:ea typeface="Barlow"/>
                <a:cs typeface="Barlow"/>
                <a:sym typeface="Barlow"/>
              </a:rPr>
              <a:t>• Dashboard for our campaign landing page</a:t>
            </a:r>
            <a:endParaRPr b="1" sz="900">
              <a:solidFill>
                <a:schemeClr val="dk1"/>
              </a:solidFill>
              <a:latin typeface="Barlow"/>
              <a:ea typeface="Barlow"/>
              <a:cs typeface="Barlow"/>
              <a:sym typeface="Barlow"/>
            </a:endParaRPr>
          </a:p>
          <a:p>
            <a:pPr indent="0" lvl="0" marL="0" rtl="0" algn="l">
              <a:spcBef>
                <a:spcPts val="0"/>
              </a:spcBef>
              <a:spcAft>
                <a:spcPts val="0"/>
              </a:spcAft>
              <a:buNone/>
            </a:pPr>
            <a:r>
              <a:t/>
            </a:r>
            <a:endParaRPr sz="900">
              <a:latin typeface="Barlow Light"/>
              <a:ea typeface="Barlow Light"/>
              <a:cs typeface="Barlow Light"/>
              <a:sym typeface="Barlow Light"/>
            </a:endParaRPr>
          </a:p>
          <a:p>
            <a:pPr indent="0" lvl="0" marL="0" rtl="0" algn="l">
              <a:spcBef>
                <a:spcPts val="0"/>
              </a:spcBef>
              <a:spcAft>
                <a:spcPts val="0"/>
              </a:spcAft>
              <a:buNone/>
            </a:pPr>
            <a:r>
              <a:rPr lang="iw" sz="900">
                <a:latin typeface="Barlow Light"/>
                <a:ea typeface="Barlow Light"/>
                <a:cs typeface="Barlow Light"/>
                <a:sym typeface="Barlow Light"/>
              </a:rPr>
              <a:t>I know you can do it. Let me know if you have any questions!</a:t>
            </a:r>
            <a:endParaRPr sz="900">
              <a:latin typeface="Barlow Light"/>
              <a:ea typeface="Barlow Light"/>
              <a:cs typeface="Barlow Light"/>
              <a:sym typeface="Barlow Light"/>
            </a:endParaRPr>
          </a:p>
        </p:txBody>
      </p:sp>
      <p:sp>
        <p:nvSpPr>
          <p:cNvPr id="346" name="Google Shape;346;p41"/>
          <p:cNvSpPr/>
          <p:nvPr/>
        </p:nvSpPr>
        <p:spPr>
          <a:xfrm>
            <a:off x="5888925" y="1416325"/>
            <a:ext cx="2666100" cy="3486000"/>
          </a:xfrm>
          <a:prstGeom prst="roundRect">
            <a:avLst>
              <a:gd fmla="val 0" name="adj"/>
            </a:avLst>
          </a:prstGeom>
          <a:solidFill>
            <a:srgbClr val="FFFFFF"/>
          </a:solidFill>
          <a:ln>
            <a:noFill/>
          </a:ln>
          <a:effectLst>
            <a:outerShdw blurRad="314325" rotWithShape="0" algn="bl">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000000"/>
              </a:solidFill>
              <a:latin typeface="Open Sans"/>
              <a:ea typeface="Open Sans"/>
              <a:cs typeface="Open Sans"/>
              <a:sym typeface="Open Sans"/>
            </a:endParaRPr>
          </a:p>
        </p:txBody>
      </p:sp>
      <p:sp>
        <p:nvSpPr>
          <p:cNvPr id="347" name="Google Shape;347;p41"/>
          <p:cNvSpPr txBox="1"/>
          <p:nvPr/>
        </p:nvSpPr>
        <p:spPr>
          <a:xfrm>
            <a:off x="2584400" y="1800525"/>
            <a:ext cx="2034900" cy="169200"/>
          </a:xfrm>
          <a:prstGeom prst="rect">
            <a:avLst/>
          </a:prstGeom>
          <a:noFill/>
          <a:ln>
            <a:noFill/>
          </a:ln>
        </p:spPr>
        <p:txBody>
          <a:bodyPr anchorCtr="0" anchor="t" bIns="0" lIns="0" spcFirstLastPara="1" rIns="0" wrap="square" tIns="0">
            <a:spAutoFit/>
          </a:bodyPr>
          <a:lstStyle/>
          <a:p>
            <a:pPr indent="0" lvl="0" marL="0" rtl="0" algn="l">
              <a:spcBef>
                <a:spcPts val="1823"/>
              </a:spcBef>
              <a:spcAft>
                <a:spcPts val="0"/>
              </a:spcAft>
              <a:buNone/>
            </a:pPr>
            <a:r>
              <a:rPr b="1" lang="iw" sz="1100">
                <a:latin typeface="Barlow"/>
                <a:ea typeface="Barlow"/>
                <a:cs typeface="Barlow"/>
                <a:sym typeface="Barlow"/>
              </a:rPr>
              <a:t>Emily Rivera</a:t>
            </a:r>
            <a:endParaRPr b="1" sz="1100">
              <a:latin typeface="Barlow"/>
              <a:ea typeface="Barlow"/>
              <a:cs typeface="Barlow"/>
              <a:sym typeface="Barlow"/>
            </a:endParaRPr>
          </a:p>
        </p:txBody>
      </p:sp>
      <p:sp>
        <p:nvSpPr>
          <p:cNvPr id="348" name="Google Shape;348;p41"/>
          <p:cNvSpPr/>
          <p:nvPr/>
        </p:nvSpPr>
        <p:spPr>
          <a:xfrm>
            <a:off x="529250" y="1718025"/>
            <a:ext cx="991500" cy="3342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txBox="1"/>
          <p:nvPr/>
        </p:nvSpPr>
        <p:spPr>
          <a:xfrm>
            <a:off x="529250" y="1808175"/>
            <a:ext cx="1075800" cy="153900"/>
          </a:xfrm>
          <a:prstGeom prst="rect">
            <a:avLst/>
          </a:prstGeom>
          <a:solidFill>
            <a:srgbClr val="440941"/>
          </a:solidFill>
          <a:ln>
            <a:noFill/>
          </a:ln>
        </p:spPr>
        <p:txBody>
          <a:bodyPr anchorCtr="0" anchor="t" bIns="0" lIns="0" spcFirstLastPara="1" rIns="0" wrap="square" tIns="0">
            <a:spAutoFit/>
          </a:bodyPr>
          <a:lstStyle/>
          <a:p>
            <a:pPr indent="0" lvl="0" marL="0" rtl="0" algn="l">
              <a:spcBef>
                <a:spcPts val="1823"/>
              </a:spcBef>
              <a:spcAft>
                <a:spcPts val="0"/>
              </a:spcAft>
              <a:buNone/>
            </a:pPr>
            <a:r>
              <a:rPr b="1" lang="iw" sz="1000">
                <a:solidFill>
                  <a:srgbClr val="FFFFFF"/>
                </a:solidFill>
                <a:latin typeface="Barlow"/>
                <a:ea typeface="Barlow"/>
                <a:cs typeface="Barlow"/>
                <a:sym typeface="Barlow"/>
              </a:rPr>
              <a:t>WHO Internal</a:t>
            </a:r>
            <a:endParaRPr b="1" sz="1000">
              <a:solidFill>
                <a:srgbClr val="FFFFFF"/>
              </a:solidFill>
              <a:latin typeface="Barlow"/>
              <a:ea typeface="Barlow"/>
              <a:cs typeface="Barlow"/>
              <a:sym typeface="Barlow"/>
            </a:endParaRPr>
          </a:p>
        </p:txBody>
      </p:sp>
      <p:pic>
        <p:nvPicPr>
          <p:cNvPr id="350" name="Google Shape;350;p41"/>
          <p:cNvPicPr preferRelativeResize="0"/>
          <p:nvPr/>
        </p:nvPicPr>
        <p:blipFill rotWithShape="1">
          <a:blip r:embed="rId5">
            <a:alphaModFix/>
          </a:blip>
          <a:srcRect b="30726" l="29699" r="29699" t="14966"/>
          <a:stretch/>
        </p:blipFill>
        <p:spPr>
          <a:xfrm>
            <a:off x="2232000" y="1764078"/>
            <a:ext cx="271500" cy="2421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351" name="Google Shape;351;p41"/>
          <p:cNvPicPr preferRelativeResize="0"/>
          <p:nvPr/>
        </p:nvPicPr>
        <p:blipFill rotWithShape="1">
          <a:blip r:embed="rId6">
            <a:alphaModFix/>
          </a:blip>
          <a:srcRect b="20257" l="0" r="0" t="20251"/>
          <a:stretch/>
        </p:blipFill>
        <p:spPr>
          <a:xfrm>
            <a:off x="5319650" y="145277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352" name="Google Shape;352;p41"/>
          <p:cNvPicPr preferRelativeResize="0"/>
          <p:nvPr/>
        </p:nvPicPr>
        <p:blipFill rotWithShape="1">
          <a:blip r:embed="rId7">
            <a:alphaModFix/>
          </a:blip>
          <a:srcRect b="20257" l="0" r="0" t="20251"/>
          <a:stretch/>
        </p:blipFill>
        <p:spPr>
          <a:xfrm>
            <a:off x="589475" y="2708425"/>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353" name="Google Shape;353;p41"/>
          <p:cNvSpPr/>
          <p:nvPr/>
        </p:nvSpPr>
        <p:spPr>
          <a:xfrm>
            <a:off x="538325" y="3078325"/>
            <a:ext cx="1075800" cy="2421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779675" y="2709725"/>
            <a:ext cx="1075800" cy="168000"/>
          </a:xfrm>
          <a:prstGeom prst="rect">
            <a:avLst/>
          </a:prstGeom>
          <a:solidFill>
            <a:srgbClr val="440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txBox="1"/>
          <p:nvPr/>
        </p:nvSpPr>
        <p:spPr>
          <a:xfrm>
            <a:off x="855275" y="2739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rgbClr val="FFFFFF"/>
                </a:solidFill>
                <a:latin typeface="Open Sans Light"/>
                <a:ea typeface="Open Sans Light"/>
                <a:cs typeface="Open Sans Light"/>
                <a:sym typeface="Open Sans Light"/>
              </a:rPr>
              <a:t>Marcus Patel</a:t>
            </a:r>
            <a:r>
              <a:rPr lang="iw" sz="700">
                <a:solidFill>
                  <a:srgbClr val="FFFFFF"/>
                </a:solidFill>
                <a:latin typeface="Open Sans Light"/>
                <a:ea typeface="Open Sans Light"/>
                <a:cs typeface="Open Sans Light"/>
                <a:sym typeface="Open Sans Light"/>
              </a:rPr>
              <a:t> (You)</a:t>
            </a:r>
            <a:endParaRPr sz="700">
              <a:solidFill>
                <a:srgbClr val="FFFFFF"/>
              </a:solidFill>
              <a:latin typeface="Open Sans Light"/>
              <a:ea typeface="Open Sans Light"/>
              <a:cs typeface="Open Sans Light"/>
              <a:sym typeface="Open Sans Light"/>
            </a:endParaRPr>
          </a:p>
        </p:txBody>
      </p:sp>
      <p:sp>
        <p:nvSpPr>
          <p:cNvPr id="356" name="Google Shape;356;p41"/>
          <p:cNvSpPr/>
          <p:nvPr/>
        </p:nvSpPr>
        <p:spPr>
          <a:xfrm>
            <a:off x="778875" y="2893025"/>
            <a:ext cx="1236000" cy="153900"/>
          </a:xfrm>
          <a:prstGeom prst="rect">
            <a:avLst/>
          </a:prstGeom>
          <a:solidFill>
            <a:srgbClr val="004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txBox="1"/>
          <p:nvPr/>
        </p:nvSpPr>
        <p:spPr>
          <a:xfrm>
            <a:off x="860713" y="2924175"/>
            <a:ext cx="1236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iw" sz="700">
                <a:solidFill>
                  <a:srgbClr val="FFFFFF"/>
                </a:solidFill>
                <a:latin typeface="Open Sans Light"/>
                <a:ea typeface="Open Sans Light"/>
                <a:cs typeface="Open Sans Light"/>
                <a:sym typeface="Open Sans Light"/>
              </a:rPr>
              <a:t>Emily Rivera</a:t>
            </a:r>
            <a:endParaRPr sz="700">
              <a:solidFill>
                <a:srgbClr val="FFFFFF"/>
              </a:solidFill>
              <a:latin typeface="Open Sans Light"/>
              <a:ea typeface="Open Sans Light"/>
              <a:cs typeface="Open Sans Light"/>
              <a:sym typeface="Open Sans Light"/>
            </a:endParaRPr>
          </a:p>
        </p:txBody>
      </p:sp>
      <p:sp>
        <p:nvSpPr>
          <p:cNvPr id="358" name="Google Shape;358;p41"/>
          <p:cNvSpPr txBox="1"/>
          <p:nvPr/>
        </p:nvSpPr>
        <p:spPr>
          <a:xfrm>
            <a:off x="6067850" y="2327425"/>
            <a:ext cx="2318400" cy="1921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rgbClr val="000000"/>
              </a:buClr>
              <a:buSzPts val="1100"/>
              <a:buFont typeface="Arial"/>
              <a:buNone/>
            </a:pPr>
            <a:r>
              <a:rPr lang="iw" sz="1100">
                <a:latin typeface="Open Sans Light"/>
                <a:ea typeface="Open Sans Light"/>
                <a:cs typeface="Open Sans Light"/>
                <a:sym typeface="Open Sans Light"/>
              </a:rPr>
              <a:t>Running a large-scale awareness campaign has a lot of different data analysis needs. </a:t>
            </a:r>
            <a:endParaRPr sz="1100">
              <a:latin typeface="Open Sans Light"/>
              <a:ea typeface="Open Sans Light"/>
              <a:cs typeface="Open Sans Light"/>
              <a:sym typeface="Open Sans Light"/>
            </a:endParaRPr>
          </a:p>
          <a:p>
            <a:pPr indent="0" lvl="0" marL="0" rtl="0" algn="l">
              <a:lnSpc>
                <a:spcPct val="115000"/>
              </a:lnSpc>
              <a:spcBef>
                <a:spcPts val="0"/>
              </a:spcBef>
              <a:spcAft>
                <a:spcPts val="0"/>
              </a:spcAft>
              <a:buClr>
                <a:srgbClr val="000000"/>
              </a:buClr>
              <a:buSzPts val="1100"/>
              <a:buFont typeface="Arial"/>
              <a:buNone/>
            </a:pPr>
            <a:r>
              <a:t/>
            </a:r>
            <a:endParaRPr sz="1100">
              <a:latin typeface="Open Sans Light"/>
              <a:ea typeface="Open Sans Light"/>
              <a:cs typeface="Open Sans Light"/>
              <a:sym typeface="Open Sans Light"/>
            </a:endParaRPr>
          </a:p>
          <a:p>
            <a:pPr indent="0" lvl="0" marL="0" rtl="0" algn="l">
              <a:lnSpc>
                <a:spcPct val="115000"/>
              </a:lnSpc>
              <a:spcBef>
                <a:spcPts val="0"/>
              </a:spcBef>
              <a:spcAft>
                <a:spcPts val="0"/>
              </a:spcAft>
              <a:buClr>
                <a:srgbClr val="000000"/>
              </a:buClr>
              <a:buSzPts val="1100"/>
              <a:buFont typeface="Arial"/>
              <a:buNone/>
            </a:pPr>
            <a:r>
              <a:rPr lang="iw" sz="1100">
                <a:latin typeface="Open Sans Light"/>
                <a:ea typeface="Open Sans Light"/>
                <a:cs typeface="Open Sans Light"/>
                <a:sym typeface="Open Sans Light"/>
              </a:rPr>
              <a:t>There are materials for the campaign itself (social media posts, dashboards) as well as operational needs (analyses, presentations).</a:t>
            </a:r>
            <a:endParaRPr sz="1100">
              <a:latin typeface="Open Sans Light"/>
              <a:ea typeface="Open Sans Light"/>
              <a:cs typeface="Open Sans Light"/>
              <a:sym typeface="Open Sans Light"/>
            </a:endParaRPr>
          </a:p>
          <a:p>
            <a:pPr indent="0" lvl="0" marL="0" rtl="0" algn="l">
              <a:lnSpc>
                <a:spcPct val="115000"/>
              </a:lnSpc>
              <a:spcBef>
                <a:spcPts val="0"/>
              </a:spcBef>
              <a:spcAft>
                <a:spcPts val="0"/>
              </a:spcAft>
              <a:buClr>
                <a:srgbClr val="000000"/>
              </a:buClr>
              <a:buSzPts val="1100"/>
              <a:buFont typeface="Arial"/>
              <a:buNone/>
            </a:pPr>
            <a:r>
              <a:t/>
            </a:r>
            <a:endParaRPr sz="1100">
              <a:latin typeface="Open Sans Light"/>
              <a:ea typeface="Open Sans Light"/>
              <a:cs typeface="Open Sans Light"/>
              <a:sym typeface="Open Sans Light"/>
            </a:endParaRPr>
          </a:p>
          <a:p>
            <a:pPr indent="0" lvl="0" marL="0" rtl="0" algn="l">
              <a:lnSpc>
                <a:spcPct val="115000"/>
              </a:lnSpc>
              <a:spcBef>
                <a:spcPts val="0"/>
              </a:spcBef>
              <a:spcAft>
                <a:spcPts val="0"/>
              </a:spcAft>
              <a:buClr>
                <a:srgbClr val="000000"/>
              </a:buClr>
              <a:buSzPts val="1100"/>
              <a:buFont typeface="Arial"/>
              <a:buNone/>
            </a:pPr>
            <a:r>
              <a:rPr lang="iw" sz="1100">
                <a:latin typeface="Open Sans Light"/>
                <a:ea typeface="Open Sans Light"/>
                <a:cs typeface="Open Sans Light"/>
                <a:sym typeface="Open Sans Light"/>
              </a:rPr>
              <a:t>Looks like you’ll be busy this month!</a:t>
            </a:r>
            <a:endParaRPr sz="1100">
              <a:latin typeface="Open Sans Light"/>
              <a:ea typeface="Open Sans Light"/>
              <a:cs typeface="Open Sans Light"/>
              <a:sym typeface="Open Sans Light"/>
            </a:endParaRPr>
          </a:p>
        </p:txBody>
      </p:sp>
      <p:sp>
        <p:nvSpPr>
          <p:cNvPr id="359" name="Google Shape;359;p41"/>
          <p:cNvSpPr/>
          <p:nvPr/>
        </p:nvSpPr>
        <p:spPr>
          <a:xfrm>
            <a:off x="6035750" y="1637825"/>
            <a:ext cx="23877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200">
                <a:solidFill>
                  <a:srgbClr val="4E2D41"/>
                </a:solidFill>
                <a:latin typeface="Open Sans"/>
                <a:ea typeface="Open Sans"/>
                <a:cs typeface="Open Sans"/>
                <a:sym typeface="Open Sans"/>
              </a:rPr>
              <a:t>You’re taking this end-to-end!</a:t>
            </a:r>
            <a:endParaRPr b="1" sz="1200" u="none" cap="none" strike="noStrike">
              <a:solidFill>
                <a:srgbClr val="4E2D41"/>
              </a:solidFill>
              <a:latin typeface="Open Sans"/>
              <a:ea typeface="Open Sans"/>
              <a:cs typeface="Open Sans"/>
              <a:sym typeface="Open Sans"/>
            </a:endParaRPr>
          </a:p>
        </p:txBody>
      </p:sp>
      <p:pic>
        <p:nvPicPr>
          <p:cNvPr id="360" name="Google Shape;360;p41"/>
          <p:cNvPicPr preferRelativeResize="0"/>
          <p:nvPr/>
        </p:nvPicPr>
        <p:blipFill rotWithShape="1">
          <a:blip r:embed="rId5">
            <a:alphaModFix/>
          </a:blip>
          <a:srcRect b="30726" l="29699" r="29699" t="14966"/>
          <a:stretch/>
        </p:blipFill>
        <p:spPr>
          <a:xfrm>
            <a:off x="2232000" y="2326349"/>
            <a:ext cx="342600" cy="3054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361" name="Google Shape;361;p41"/>
          <p:cNvPicPr preferRelativeResize="0"/>
          <p:nvPr/>
        </p:nvPicPr>
        <p:blipFill rotWithShape="1">
          <a:blip r:embed="rId5">
            <a:alphaModFix/>
          </a:blip>
          <a:srcRect b="30726" l="29699" r="29699" t="14966"/>
          <a:stretch/>
        </p:blipFill>
        <p:spPr>
          <a:xfrm>
            <a:off x="589475" y="2893376"/>
            <a:ext cx="189600" cy="1692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366" name="Shape 366"/>
        <p:cNvGrpSpPr/>
        <p:nvPr/>
      </p:nvGrpSpPr>
      <p:grpSpPr>
        <a:xfrm>
          <a:off x="0" y="0"/>
          <a:ext cx="0" cy="0"/>
          <a:chOff x="0" y="0"/>
          <a:chExt cx="0" cy="0"/>
        </a:xfrm>
      </p:grpSpPr>
      <p:sp>
        <p:nvSpPr>
          <p:cNvPr id="367" name="Google Shape;367;p42"/>
          <p:cNvSpPr/>
          <p:nvPr/>
        </p:nvSpPr>
        <p:spPr>
          <a:xfrm>
            <a:off x="1621200" y="2076450"/>
            <a:ext cx="5901600" cy="990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iw" sz="3800">
                <a:solidFill>
                  <a:srgbClr val="A9F696"/>
                </a:solidFill>
                <a:latin typeface="Source Serif Pro"/>
                <a:ea typeface="Source Serif Pro"/>
                <a:cs typeface="Source Serif Pro"/>
                <a:sym typeface="Source Serif Pro"/>
              </a:rPr>
              <a:t>Visual Encodings</a:t>
            </a:r>
            <a:endParaRPr sz="3800">
              <a:solidFill>
                <a:srgbClr val="A9F696"/>
              </a:solidFill>
              <a:latin typeface="Source Serif Pro"/>
              <a:ea typeface="Source Serif Pro"/>
              <a:cs typeface="Source Serif Pro"/>
              <a:sym typeface="Source Serif Pro"/>
            </a:endParaRPr>
          </a:p>
        </p:txBody>
      </p:sp>
      <p:pic>
        <p:nvPicPr>
          <p:cNvPr id="368" name="Google Shape;368;p42"/>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373" name="Shape 373"/>
        <p:cNvGrpSpPr/>
        <p:nvPr/>
      </p:nvGrpSpPr>
      <p:grpSpPr>
        <a:xfrm>
          <a:off x="0" y="0"/>
          <a:ext cx="0" cy="0"/>
          <a:chOff x="0" y="0"/>
          <a:chExt cx="0" cy="0"/>
        </a:xfrm>
      </p:grpSpPr>
      <p:sp>
        <p:nvSpPr>
          <p:cNvPr id="374" name="Google Shape;374;p43"/>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The campaign’s key messages</a:t>
            </a:r>
            <a:endParaRPr sz="2700">
              <a:solidFill>
                <a:srgbClr val="053220"/>
              </a:solidFill>
              <a:latin typeface="Source Serif Pro"/>
              <a:ea typeface="Source Serif Pro"/>
              <a:cs typeface="Source Serif Pro"/>
              <a:sym typeface="Source Serif Pro"/>
            </a:endParaRPr>
          </a:p>
        </p:txBody>
      </p:sp>
      <p:sp>
        <p:nvSpPr>
          <p:cNvPr id="375" name="Google Shape;375;p43"/>
          <p:cNvSpPr/>
          <p:nvPr/>
        </p:nvSpPr>
        <p:spPr>
          <a:xfrm>
            <a:off x="501150" y="1882950"/>
            <a:ext cx="4712100" cy="671100"/>
          </a:xfrm>
          <a:prstGeom prst="rect">
            <a:avLst/>
          </a:prstGeom>
          <a:solidFill>
            <a:srgbClr val="D4D4C5"/>
          </a:solidFill>
          <a:ln>
            <a:noFill/>
          </a:ln>
        </p:spPr>
        <p:txBody>
          <a:bodyPr anchorCtr="0" anchor="ctr" bIns="91425" lIns="162000" spcFirstLastPara="1" rIns="91425" wrap="square" tIns="90000">
            <a:noAutofit/>
          </a:bodyPr>
          <a:lstStyle/>
          <a:p>
            <a:pPr indent="0" lvl="0" marL="0" rtl="0" algn="l">
              <a:lnSpc>
                <a:spcPct val="125357"/>
              </a:lnSpc>
              <a:spcBef>
                <a:spcPts val="0"/>
              </a:spcBef>
              <a:spcAft>
                <a:spcPts val="0"/>
              </a:spcAft>
              <a:buNone/>
            </a:pPr>
            <a:r>
              <a:rPr lang="iw">
                <a:solidFill>
                  <a:srgbClr val="0A0A0A"/>
                </a:solidFill>
                <a:latin typeface="Open Sans"/>
                <a:ea typeface="Open Sans"/>
                <a:cs typeface="Open Sans"/>
                <a:sym typeface="Open Sans"/>
              </a:rPr>
              <a:t>Close to </a:t>
            </a:r>
            <a:r>
              <a:rPr b="1" lang="iw">
                <a:solidFill>
                  <a:srgbClr val="0A0A0A"/>
                </a:solidFill>
                <a:latin typeface="Open Sans"/>
                <a:ea typeface="Open Sans"/>
                <a:cs typeface="Open Sans"/>
                <a:sym typeface="Open Sans"/>
              </a:rPr>
              <a:t>one billion people</a:t>
            </a:r>
            <a:r>
              <a:rPr lang="iw">
                <a:solidFill>
                  <a:srgbClr val="0A0A0A"/>
                </a:solidFill>
                <a:latin typeface="Open Sans"/>
                <a:ea typeface="Open Sans"/>
                <a:cs typeface="Open Sans"/>
                <a:sym typeface="Open Sans"/>
              </a:rPr>
              <a:t> have a mental disorder.</a:t>
            </a:r>
            <a:endParaRPr>
              <a:solidFill>
                <a:srgbClr val="0A0A0A"/>
              </a:solidFill>
            </a:endParaRPr>
          </a:p>
        </p:txBody>
      </p:sp>
      <p:sp>
        <p:nvSpPr>
          <p:cNvPr id="376" name="Google Shape;376;p43"/>
          <p:cNvSpPr/>
          <p:nvPr/>
        </p:nvSpPr>
        <p:spPr>
          <a:xfrm>
            <a:off x="501150" y="2747125"/>
            <a:ext cx="7799400" cy="671100"/>
          </a:xfrm>
          <a:prstGeom prst="rect">
            <a:avLst/>
          </a:prstGeom>
          <a:solidFill>
            <a:srgbClr val="D4D4C5"/>
          </a:solidFill>
          <a:ln>
            <a:noFill/>
          </a:ln>
        </p:spPr>
        <p:txBody>
          <a:bodyPr anchorCtr="0" anchor="ctr" bIns="91425" lIns="162000" spcFirstLastPara="1" rIns="91425" wrap="square" tIns="90000">
            <a:noAutofit/>
          </a:bodyPr>
          <a:lstStyle/>
          <a:p>
            <a:pPr indent="0" lvl="0" marL="0" rtl="0" algn="l">
              <a:lnSpc>
                <a:spcPct val="125357"/>
              </a:lnSpc>
              <a:spcBef>
                <a:spcPts val="0"/>
              </a:spcBef>
              <a:spcAft>
                <a:spcPts val="0"/>
              </a:spcAft>
              <a:buNone/>
            </a:pPr>
            <a:r>
              <a:rPr lang="iw">
                <a:solidFill>
                  <a:srgbClr val="0A0A0A"/>
                </a:solidFill>
                <a:latin typeface="Open Sans"/>
                <a:ea typeface="Open Sans"/>
                <a:cs typeface="Open Sans"/>
                <a:sym typeface="Open Sans"/>
              </a:rPr>
              <a:t>On average, countries spend just </a:t>
            </a:r>
            <a:r>
              <a:rPr b="1" lang="iw">
                <a:solidFill>
                  <a:srgbClr val="0A0A0A"/>
                </a:solidFill>
                <a:latin typeface="Open Sans"/>
                <a:ea typeface="Open Sans"/>
                <a:cs typeface="Open Sans"/>
                <a:sym typeface="Open Sans"/>
              </a:rPr>
              <a:t>2% of their national health budgets</a:t>
            </a:r>
            <a:r>
              <a:rPr lang="iw">
                <a:solidFill>
                  <a:srgbClr val="0A0A0A"/>
                </a:solidFill>
                <a:latin typeface="Open Sans"/>
                <a:ea typeface="Open Sans"/>
                <a:cs typeface="Open Sans"/>
                <a:sym typeface="Open Sans"/>
              </a:rPr>
              <a:t> on mental health.</a:t>
            </a:r>
            <a:endParaRPr>
              <a:solidFill>
                <a:srgbClr val="0A0A0A"/>
              </a:solidFill>
            </a:endParaRPr>
          </a:p>
        </p:txBody>
      </p:sp>
      <p:pic>
        <p:nvPicPr>
          <p:cNvPr id="377" name="Google Shape;377;p43"/>
          <p:cNvPicPr preferRelativeResize="0"/>
          <p:nvPr/>
        </p:nvPicPr>
        <p:blipFill>
          <a:blip r:embed="rId3">
            <a:alphaModFix amt="28000"/>
          </a:blip>
          <a:stretch>
            <a:fillRect/>
          </a:stretch>
        </p:blipFill>
        <p:spPr>
          <a:xfrm>
            <a:off x="356753" y="4582707"/>
            <a:ext cx="1013601" cy="305375"/>
          </a:xfrm>
          <a:prstGeom prst="rect">
            <a:avLst/>
          </a:prstGeom>
          <a:noFill/>
          <a:ln>
            <a:noFill/>
          </a:ln>
        </p:spPr>
      </p:pic>
      <p:sp>
        <p:nvSpPr>
          <p:cNvPr id="378" name="Google Shape;378;p43"/>
          <p:cNvSpPr/>
          <p:nvPr/>
        </p:nvSpPr>
        <p:spPr>
          <a:xfrm>
            <a:off x="524925" y="924100"/>
            <a:ext cx="42882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b="1" i="0" lang="iw" sz="1200" u="none" cap="none" strike="noStrike">
                <a:solidFill>
                  <a:srgbClr val="775F6E"/>
                </a:solidFill>
                <a:latin typeface="Open Sans"/>
                <a:ea typeface="Open Sans"/>
                <a:cs typeface="Open Sans"/>
                <a:sym typeface="Open Sans"/>
              </a:rPr>
              <a:t>Source</a:t>
            </a:r>
            <a:r>
              <a:rPr i="0" lang="iw" sz="1200" u="none" cap="none" strike="noStrike">
                <a:solidFill>
                  <a:srgbClr val="775F6E"/>
                </a:solidFill>
                <a:latin typeface="Open Sans Medium"/>
                <a:ea typeface="Open Sans Medium"/>
                <a:cs typeface="Open Sans Medium"/>
                <a:sym typeface="Open Sans Medium"/>
              </a:rPr>
              <a:t>: </a:t>
            </a:r>
            <a:r>
              <a:rPr lang="iw" sz="1200" u="sng">
                <a:solidFill>
                  <a:srgbClr val="775F6E"/>
                </a:solidFill>
                <a:latin typeface="Open Sans Medium"/>
                <a:ea typeface="Open Sans Medium"/>
                <a:cs typeface="Open Sans Medium"/>
                <a:sym typeface="Open Sans Medium"/>
                <a:hlinkClick r:id="rId4">
                  <a:extLst>
                    <a:ext uri="{A12FA001-AC4F-418D-AE19-62706E023703}">
                      <ahyp:hlinkClr val="tx"/>
                    </a:ext>
                  </a:extLst>
                </a:hlinkClick>
              </a:rPr>
              <a:t>World Health Organization</a:t>
            </a:r>
            <a:endParaRPr i="0" sz="1238" u="none" cap="none" strike="noStrike">
              <a:solidFill>
                <a:srgbClr val="775F6E"/>
              </a:solidFill>
              <a:latin typeface="Open Sans Medium"/>
              <a:ea typeface="Open Sans Medium"/>
              <a:cs typeface="Open Sans Medium"/>
              <a:sym typeface="Open Sans Medium"/>
            </a:endParaRPr>
          </a:p>
        </p:txBody>
      </p:sp>
      <p:sp>
        <p:nvSpPr>
          <p:cNvPr id="379" name="Google Shape;379;p43"/>
          <p:cNvSpPr/>
          <p:nvPr/>
        </p:nvSpPr>
        <p:spPr>
          <a:xfrm>
            <a:off x="501150" y="3611300"/>
            <a:ext cx="8141700" cy="671100"/>
          </a:xfrm>
          <a:prstGeom prst="rect">
            <a:avLst/>
          </a:prstGeom>
          <a:solidFill>
            <a:srgbClr val="D4D4C5"/>
          </a:solidFill>
          <a:ln>
            <a:noFill/>
          </a:ln>
        </p:spPr>
        <p:txBody>
          <a:bodyPr anchorCtr="0" anchor="ctr" bIns="91425" lIns="162000" spcFirstLastPara="1" rIns="91425" wrap="square" tIns="90000">
            <a:noAutofit/>
          </a:bodyPr>
          <a:lstStyle/>
          <a:p>
            <a:pPr indent="0" lvl="0" marL="0" rtl="0" algn="l">
              <a:lnSpc>
                <a:spcPct val="125357"/>
              </a:lnSpc>
              <a:spcBef>
                <a:spcPts val="0"/>
              </a:spcBef>
              <a:spcAft>
                <a:spcPts val="0"/>
              </a:spcAft>
              <a:buNone/>
            </a:pPr>
            <a:r>
              <a:rPr lang="iw">
                <a:solidFill>
                  <a:srgbClr val="0A0A0A"/>
                </a:solidFill>
                <a:latin typeface="Open Sans"/>
                <a:ea typeface="Open Sans"/>
                <a:cs typeface="Open Sans"/>
                <a:sym typeface="Open Sans"/>
              </a:rPr>
              <a:t>For every </a:t>
            </a:r>
            <a:r>
              <a:rPr b="1" lang="iw">
                <a:solidFill>
                  <a:srgbClr val="0A0A0A"/>
                </a:solidFill>
                <a:latin typeface="Open Sans"/>
                <a:ea typeface="Open Sans"/>
                <a:cs typeface="Open Sans"/>
                <a:sym typeface="Open Sans"/>
              </a:rPr>
              <a:t>$1 USD</a:t>
            </a:r>
            <a:r>
              <a:rPr lang="iw">
                <a:solidFill>
                  <a:srgbClr val="0A0A0A"/>
                </a:solidFill>
                <a:latin typeface="Open Sans"/>
                <a:ea typeface="Open Sans"/>
                <a:cs typeface="Open Sans"/>
                <a:sym typeface="Open Sans"/>
              </a:rPr>
              <a:t> </a:t>
            </a:r>
            <a:r>
              <a:rPr b="1" lang="iw">
                <a:solidFill>
                  <a:srgbClr val="0A0A0A"/>
                </a:solidFill>
                <a:latin typeface="Open Sans"/>
                <a:ea typeface="Open Sans"/>
                <a:cs typeface="Open Sans"/>
                <a:sym typeface="Open Sans"/>
              </a:rPr>
              <a:t>invested</a:t>
            </a:r>
            <a:r>
              <a:rPr lang="iw">
                <a:solidFill>
                  <a:srgbClr val="0A0A0A"/>
                </a:solidFill>
                <a:latin typeface="Open Sans"/>
                <a:ea typeface="Open Sans"/>
                <a:cs typeface="Open Sans"/>
                <a:sym typeface="Open Sans"/>
              </a:rPr>
              <a:t> in treatment for depression &amp; anxiety, there is a </a:t>
            </a:r>
            <a:r>
              <a:rPr b="1" lang="iw">
                <a:solidFill>
                  <a:srgbClr val="0A0A0A"/>
                </a:solidFill>
                <a:latin typeface="Open Sans"/>
                <a:ea typeface="Open Sans"/>
                <a:cs typeface="Open Sans"/>
                <a:sym typeface="Open Sans"/>
              </a:rPr>
              <a:t>return of $5 USD</a:t>
            </a:r>
            <a:r>
              <a:rPr lang="iw">
                <a:solidFill>
                  <a:srgbClr val="0A0A0A"/>
                </a:solidFill>
                <a:latin typeface="Open Sans"/>
                <a:ea typeface="Open Sans"/>
                <a:cs typeface="Open Sans"/>
                <a:sym typeface="Open Sans"/>
              </a:rPr>
              <a:t>.</a:t>
            </a:r>
            <a:endParaRPr>
              <a:solidFill>
                <a:srgbClr val="0A0A0A"/>
              </a:solidFill>
            </a:endParaRPr>
          </a:p>
        </p:txBody>
      </p:sp>
      <p:pic>
        <p:nvPicPr>
          <p:cNvPr id="380" name="Google Shape;380;p43"/>
          <p:cNvPicPr preferRelativeResize="0"/>
          <p:nvPr/>
        </p:nvPicPr>
        <p:blipFill rotWithShape="1">
          <a:blip r:embed="rId5">
            <a:alphaModFix/>
          </a:blip>
          <a:srcRect b="21794" l="14892" r="19412" t="12580"/>
          <a:stretch/>
        </p:blipFill>
        <p:spPr>
          <a:xfrm>
            <a:off x="6611200" y="478300"/>
            <a:ext cx="2031651" cy="1623940"/>
          </a:xfrm>
          <a:prstGeom prst="rect">
            <a:avLst/>
          </a:prstGeom>
          <a:noFill/>
          <a:ln>
            <a:noFill/>
          </a:ln>
        </p:spPr>
      </p:pic>
      <p:sp>
        <p:nvSpPr>
          <p:cNvPr id="381" name="Google Shape;381;p43"/>
          <p:cNvSpPr/>
          <p:nvPr/>
        </p:nvSpPr>
        <p:spPr>
          <a:xfrm>
            <a:off x="6381350" y="288525"/>
            <a:ext cx="709800" cy="516600"/>
          </a:xfrm>
          <a:prstGeom prst="rect">
            <a:avLst/>
          </a:prstGeom>
          <a:solidFill>
            <a:srgbClr val="F5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8193100" y="1763400"/>
            <a:ext cx="709800" cy="516600"/>
          </a:xfrm>
          <a:prstGeom prst="rect">
            <a:avLst/>
          </a:prstGeom>
          <a:solidFill>
            <a:srgbClr val="F5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2D41"/>
        </a:solidFill>
      </p:bgPr>
    </p:bg>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3">
            <a:alphaModFix/>
          </a:blip>
          <a:srcRect b="0" l="20288" r="6494" t="0"/>
          <a:stretch/>
        </p:blipFill>
        <p:spPr>
          <a:xfrm>
            <a:off x="4802775" y="1146000"/>
            <a:ext cx="3711600" cy="2851513"/>
          </a:xfrm>
          <a:prstGeom prst="rect">
            <a:avLst/>
          </a:prstGeom>
          <a:noFill/>
          <a:ln>
            <a:noFill/>
          </a:ln>
        </p:spPr>
      </p:pic>
      <p:sp>
        <p:nvSpPr>
          <p:cNvPr id="78" name="Google Shape;78;p17"/>
          <p:cNvSpPr/>
          <p:nvPr/>
        </p:nvSpPr>
        <p:spPr>
          <a:xfrm>
            <a:off x="7632200" y="3338400"/>
            <a:ext cx="962700" cy="739500"/>
          </a:xfrm>
          <a:prstGeom prst="rect">
            <a:avLst/>
          </a:prstGeom>
          <a:solidFill>
            <a:srgbClr val="4E2D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E2D41"/>
              </a:solidFill>
            </a:endParaRPr>
          </a:p>
        </p:txBody>
      </p:sp>
      <p:sp>
        <p:nvSpPr>
          <p:cNvPr id="79" name="Google Shape;79;p17"/>
          <p:cNvSpPr/>
          <p:nvPr/>
        </p:nvSpPr>
        <p:spPr>
          <a:xfrm>
            <a:off x="4725750" y="1083525"/>
            <a:ext cx="962700" cy="739500"/>
          </a:xfrm>
          <a:prstGeom prst="rect">
            <a:avLst/>
          </a:prstGeom>
          <a:solidFill>
            <a:srgbClr val="4E2D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E2D41"/>
              </a:solidFill>
            </a:endParaRPr>
          </a:p>
        </p:txBody>
      </p:sp>
      <p:sp>
        <p:nvSpPr>
          <p:cNvPr id="80" name="Google Shape;80;p17"/>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3000">
                <a:solidFill>
                  <a:schemeClr val="lt1"/>
                </a:solidFill>
                <a:latin typeface="Source Serif Pro"/>
                <a:ea typeface="Source Serif Pro"/>
                <a:cs typeface="Source Serif Pro"/>
                <a:sym typeface="Source Serif Pro"/>
              </a:rPr>
              <a:t>Data Visualization </a:t>
            </a:r>
            <a:r>
              <a:rPr i="0" lang="iw" sz="3000" u="none" cap="none" strike="noStrike">
                <a:solidFill>
                  <a:schemeClr val="lt1"/>
                </a:solidFill>
                <a:latin typeface="Source Serif Pro"/>
                <a:ea typeface="Source Serif Pro"/>
                <a:cs typeface="Source Serif Pro"/>
                <a:sym typeface="Source Serif Pro"/>
              </a:rPr>
              <a:t>Intro</a:t>
            </a:r>
            <a:endParaRPr i="0" sz="3000" u="none" cap="none" strike="noStrike">
              <a:solidFill>
                <a:schemeClr val="lt1"/>
              </a:solidFill>
              <a:latin typeface="Source Serif Pro"/>
              <a:ea typeface="Source Serif Pro"/>
              <a:cs typeface="Source Serif Pro"/>
              <a:sym typeface="Source Serif Pro"/>
            </a:endParaRPr>
          </a:p>
        </p:txBody>
      </p:sp>
      <p:sp>
        <p:nvSpPr>
          <p:cNvPr id="81" name="Google Shape;81;p17"/>
          <p:cNvSpPr/>
          <p:nvPr/>
        </p:nvSpPr>
        <p:spPr>
          <a:xfrm>
            <a:off x="4802775" y="4077900"/>
            <a:ext cx="4319700" cy="3465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sz="900">
                <a:solidFill>
                  <a:schemeClr val="lt1"/>
                </a:solidFill>
                <a:latin typeface="Open Sans"/>
                <a:ea typeface="Open Sans"/>
                <a:cs typeface="Open Sans"/>
                <a:sym typeface="Open Sans"/>
              </a:rPr>
              <a:t>Source: Gapminder</a:t>
            </a:r>
            <a:endParaRPr i="0" sz="900" u="none" cap="none" strike="noStrike">
              <a:solidFill>
                <a:schemeClr val="lt1"/>
              </a:solidFill>
              <a:latin typeface="Open Sans"/>
              <a:ea typeface="Open Sans"/>
              <a:cs typeface="Open Sans"/>
              <a:sym typeface="Open Sans"/>
            </a:endParaRPr>
          </a:p>
        </p:txBody>
      </p:sp>
      <p:sp>
        <p:nvSpPr>
          <p:cNvPr id="82" name="Google Shape;82;p17"/>
          <p:cNvSpPr/>
          <p:nvPr/>
        </p:nvSpPr>
        <p:spPr>
          <a:xfrm>
            <a:off x="477450" y="1720450"/>
            <a:ext cx="4139400" cy="23100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lang="iw" sz="1500">
                <a:solidFill>
                  <a:srgbClr val="FFFFFF"/>
                </a:solidFill>
                <a:latin typeface="Open Sans"/>
                <a:ea typeface="Open Sans"/>
                <a:cs typeface="Open Sans"/>
                <a:sym typeface="Open Sans"/>
              </a:rPr>
              <a:t>What we’ll cover today</a:t>
            </a:r>
            <a:endParaRPr b="1" sz="1500">
              <a:solidFill>
                <a:srgbClr val="FFFFFF"/>
              </a:solidFill>
              <a:latin typeface="Open Sans"/>
              <a:ea typeface="Open Sans"/>
              <a:cs typeface="Open Sans"/>
              <a:sym typeface="Open Sans"/>
            </a:endParaRPr>
          </a:p>
          <a:p>
            <a:pPr indent="-317500" lvl="0" marL="457200" marR="0" rtl="0" algn="l">
              <a:lnSpc>
                <a:spcPct val="115000"/>
              </a:lnSpc>
              <a:spcBef>
                <a:spcPts val="1000"/>
              </a:spcBef>
              <a:spcAft>
                <a:spcPts val="0"/>
              </a:spcAft>
              <a:buClr>
                <a:srgbClr val="FFFFFF"/>
              </a:buClr>
              <a:buSzPts val="1400"/>
              <a:buFont typeface="Open Sans"/>
              <a:buChar char="·"/>
            </a:pPr>
            <a:r>
              <a:rPr lang="iw">
                <a:solidFill>
                  <a:srgbClr val="FFFFFF"/>
                </a:solidFill>
                <a:latin typeface="Open Sans"/>
                <a:ea typeface="Open Sans"/>
                <a:cs typeface="Open Sans"/>
                <a:sym typeface="Open Sans"/>
              </a:rPr>
              <a:t>The power of data visualization</a:t>
            </a:r>
            <a:endParaRPr>
              <a:solidFill>
                <a:srgbClr val="FFFFFF"/>
              </a:solidFill>
              <a:latin typeface="Open Sans"/>
              <a:ea typeface="Open Sans"/>
              <a:cs typeface="Open Sans"/>
              <a:sym typeface="Open Sans"/>
            </a:endParaRPr>
          </a:p>
          <a:p>
            <a:pPr indent="-317500" lvl="0" marL="457200" rtl="0" algn="l">
              <a:lnSpc>
                <a:spcPct val="115000"/>
              </a:lnSpc>
              <a:spcBef>
                <a:spcPts val="1000"/>
              </a:spcBef>
              <a:spcAft>
                <a:spcPts val="0"/>
              </a:spcAft>
              <a:buClr>
                <a:srgbClr val="FFFFFF"/>
              </a:buClr>
              <a:buSzPts val="1400"/>
              <a:buFont typeface="Open Sans"/>
              <a:buChar char="·"/>
            </a:pPr>
            <a:r>
              <a:rPr lang="iw">
                <a:solidFill>
                  <a:schemeClr val="lt1"/>
                </a:solidFill>
                <a:latin typeface="Open Sans"/>
                <a:ea typeface="Open Sans"/>
                <a:cs typeface="Open Sans"/>
                <a:sym typeface="Open Sans"/>
              </a:rPr>
              <a:t>WHO Mental Health Awareness Day</a:t>
            </a:r>
            <a:endParaRPr>
              <a:solidFill>
                <a:srgbClr val="FFFFFF"/>
              </a:solidFill>
              <a:latin typeface="Open Sans"/>
              <a:ea typeface="Open Sans"/>
              <a:cs typeface="Open Sans"/>
              <a:sym typeface="Open Sans"/>
            </a:endParaRPr>
          </a:p>
          <a:p>
            <a:pPr indent="-317500" lvl="0" marL="457200" marR="0" rtl="0" algn="l">
              <a:lnSpc>
                <a:spcPct val="115000"/>
              </a:lnSpc>
              <a:spcBef>
                <a:spcPts val="1000"/>
              </a:spcBef>
              <a:spcAft>
                <a:spcPts val="1000"/>
              </a:spcAft>
              <a:buClr>
                <a:srgbClr val="FFFFFF"/>
              </a:buClr>
              <a:buSzPts val="1400"/>
              <a:buFont typeface="Open Sans"/>
              <a:buChar char="·"/>
            </a:pPr>
            <a:r>
              <a:rPr lang="iw">
                <a:solidFill>
                  <a:srgbClr val="FFFFFF"/>
                </a:solidFill>
                <a:latin typeface="Open Sans"/>
                <a:ea typeface="Open Sans"/>
                <a:cs typeface="Open Sans"/>
                <a:sym typeface="Open Sans"/>
              </a:rPr>
              <a:t>Visual encodings and perceptual hierarchy</a:t>
            </a:r>
            <a:endParaRPr>
              <a:solidFill>
                <a:srgbClr val="FFFFFF"/>
              </a:solidFill>
              <a:latin typeface="Open Sans"/>
              <a:ea typeface="Open Sans"/>
              <a:cs typeface="Open Sans"/>
              <a:sym typeface="Open Sans"/>
            </a:endParaRPr>
          </a:p>
        </p:txBody>
      </p:sp>
      <p:pic>
        <p:nvPicPr>
          <p:cNvPr id="83" name="Google Shape;83;p17"/>
          <p:cNvPicPr preferRelativeResize="0"/>
          <p:nvPr/>
        </p:nvPicPr>
        <p:blipFill rotWithShape="1">
          <a:blip r:embed="rId4">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387" name="Shape 387"/>
        <p:cNvGrpSpPr/>
        <p:nvPr/>
      </p:nvGrpSpPr>
      <p:grpSpPr>
        <a:xfrm>
          <a:off x="0" y="0"/>
          <a:ext cx="0" cy="0"/>
          <a:chOff x="0" y="0"/>
          <a:chExt cx="0" cy="0"/>
        </a:xfrm>
      </p:grpSpPr>
      <p:sp>
        <p:nvSpPr>
          <p:cNvPr id="388" name="Google Shape;388;p44"/>
          <p:cNvSpPr/>
          <p:nvPr/>
        </p:nvSpPr>
        <p:spPr>
          <a:xfrm>
            <a:off x="477451" y="478300"/>
            <a:ext cx="80280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Which chart is better? Why?</a:t>
            </a:r>
            <a:endParaRPr sz="2700">
              <a:solidFill>
                <a:srgbClr val="053220"/>
              </a:solidFill>
              <a:latin typeface="Source Serif Pro"/>
              <a:ea typeface="Source Serif Pro"/>
              <a:cs typeface="Source Serif Pro"/>
              <a:sym typeface="Source Serif Pro"/>
            </a:endParaRPr>
          </a:p>
        </p:txBody>
      </p:sp>
      <p:sp>
        <p:nvSpPr>
          <p:cNvPr id="389" name="Google Shape;389;p44"/>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Raise your emoji hand to speak or type in the Zoom chat</a:t>
            </a:r>
            <a:endParaRPr i="0" sz="1238" u="none" cap="none" strike="noStrike">
              <a:solidFill>
                <a:schemeClr val="dk1"/>
              </a:solidFill>
              <a:latin typeface="Open Sans Medium"/>
              <a:ea typeface="Open Sans Medium"/>
              <a:cs typeface="Open Sans Medium"/>
              <a:sym typeface="Open Sans Medium"/>
            </a:endParaRPr>
          </a:p>
        </p:txBody>
      </p:sp>
      <p:sp>
        <p:nvSpPr>
          <p:cNvPr id="390" name="Google Shape;390;p44"/>
          <p:cNvSpPr/>
          <p:nvPr/>
        </p:nvSpPr>
        <p:spPr>
          <a:xfrm>
            <a:off x="558000" y="1547525"/>
            <a:ext cx="8028000" cy="305400"/>
          </a:xfrm>
          <a:prstGeom prst="rect">
            <a:avLst/>
          </a:prstGeom>
          <a:noFill/>
          <a:ln>
            <a:noFill/>
          </a:ln>
        </p:spPr>
        <p:txBody>
          <a:bodyPr anchorCtr="0" anchor="t" bIns="0" lIns="0" spcFirstLastPara="1" rIns="0" wrap="square" tIns="0">
            <a:noAutofit/>
          </a:bodyPr>
          <a:lstStyle/>
          <a:p>
            <a:pPr indent="0" lvl="0" marL="0" rtl="0" algn="ctr">
              <a:lnSpc>
                <a:spcPct val="125357"/>
              </a:lnSpc>
              <a:spcBef>
                <a:spcPts val="0"/>
              </a:spcBef>
              <a:spcAft>
                <a:spcPts val="0"/>
              </a:spcAft>
              <a:buNone/>
            </a:pPr>
            <a:r>
              <a:rPr lang="iw" sz="1600">
                <a:solidFill>
                  <a:srgbClr val="0A0A0A"/>
                </a:solidFill>
                <a:latin typeface="Source Serif Pro"/>
                <a:ea typeface="Source Serif Pro"/>
                <a:cs typeface="Source Serif Pro"/>
                <a:sym typeface="Source Serif Pro"/>
              </a:rPr>
              <a:t>On average, countries spend just </a:t>
            </a:r>
            <a:r>
              <a:rPr b="1" lang="iw" sz="1600">
                <a:solidFill>
                  <a:srgbClr val="0A0A0A"/>
                </a:solidFill>
                <a:latin typeface="Source Serif Pro"/>
                <a:ea typeface="Source Serif Pro"/>
                <a:cs typeface="Source Serif Pro"/>
                <a:sym typeface="Source Serif Pro"/>
              </a:rPr>
              <a:t>2% of their national health budgets</a:t>
            </a:r>
            <a:r>
              <a:rPr lang="iw" sz="1600">
                <a:solidFill>
                  <a:srgbClr val="0A0A0A"/>
                </a:solidFill>
                <a:latin typeface="Source Serif Pro"/>
                <a:ea typeface="Source Serif Pro"/>
                <a:cs typeface="Source Serif Pro"/>
                <a:sym typeface="Source Serif Pro"/>
              </a:rPr>
              <a:t> on mental health.</a:t>
            </a:r>
            <a:endParaRPr sz="1600">
              <a:solidFill>
                <a:srgbClr val="0A0A0A"/>
              </a:solidFill>
              <a:latin typeface="Source Serif Pro"/>
              <a:ea typeface="Source Serif Pro"/>
              <a:cs typeface="Source Serif Pro"/>
              <a:sym typeface="Source Serif Pro"/>
            </a:endParaRPr>
          </a:p>
        </p:txBody>
      </p:sp>
      <p:pic>
        <p:nvPicPr>
          <p:cNvPr id="391" name="Google Shape;391;p44"/>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392" name="Google Shape;392;p44"/>
          <p:cNvPicPr preferRelativeResize="0"/>
          <p:nvPr/>
        </p:nvPicPr>
        <p:blipFill>
          <a:blip r:embed="rId4">
            <a:alphaModFix/>
          </a:blip>
          <a:stretch>
            <a:fillRect/>
          </a:stretch>
        </p:blipFill>
        <p:spPr>
          <a:xfrm>
            <a:off x="653649" y="2237925"/>
            <a:ext cx="3819525" cy="2095500"/>
          </a:xfrm>
          <a:prstGeom prst="rect">
            <a:avLst/>
          </a:prstGeom>
          <a:noFill/>
          <a:ln>
            <a:noFill/>
          </a:ln>
        </p:spPr>
      </p:pic>
      <p:pic>
        <p:nvPicPr>
          <p:cNvPr id="393" name="Google Shape;393;p44"/>
          <p:cNvPicPr preferRelativeResize="0"/>
          <p:nvPr/>
        </p:nvPicPr>
        <p:blipFill rotWithShape="1">
          <a:blip r:embed="rId5">
            <a:alphaModFix/>
          </a:blip>
          <a:srcRect b="4348" l="9962" r="14101" t="4494"/>
          <a:stretch/>
        </p:blipFill>
        <p:spPr>
          <a:xfrm>
            <a:off x="5307200" y="2237925"/>
            <a:ext cx="2613975" cy="2529525"/>
          </a:xfrm>
          <a:prstGeom prst="rect">
            <a:avLst/>
          </a:prstGeom>
          <a:noFill/>
          <a:ln>
            <a:noFill/>
          </a:ln>
        </p:spPr>
      </p:pic>
      <p:sp>
        <p:nvSpPr>
          <p:cNvPr id="394" name="Google Shape;394;p44"/>
          <p:cNvSpPr txBox="1"/>
          <p:nvPr/>
        </p:nvSpPr>
        <p:spPr>
          <a:xfrm>
            <a:off x="862475" y="2831350"/>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solidFill>
                  <a:schemeClr val="dk1"/>
                </a:solidFill>
              </a:rPr>
              <a:t>2%</a:t>
            </a:r>
            <a:endParaRPr>
              <a:solidFill>
                <a:schemeClr val="dk1"/>
              </a:solidFill>
            </a:endParaRPr>
          </a:p>
        </p:txBody>
      </p:sp>
      <p:sp>
        <p:nvSpPr>
          <p:cNvPr id="395" name="Google Shape;395;p44"/>
          <p:cNvSpPr txBox="1"/>
          <p:nvPr/>
        </p:nvSpPr>
        <p:spPr>
          <a:xfrm>
            <a:off x="6654000" y="2766575"/>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solidFill>
                  <a:schemeClr val="dk1"/>
                </a:solidFill>
              </a:rPr>
              <a:t>2%</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00" name="Shape 400"/>
        <p:cNvGrpSpPr/>
        <p:nvPr/>
      </p:nvGrpSpPr>
      <p:grpSpPr>
        <a:xfrm>
          <a:off x="0" y="0"/>
          <a:ext cx="0" cy="0"/>
          <a:chOff x="0" y="0"/>
          <a:chExt cx="0" cy="0"/>
        </a:xfrm>
      </p:grpSpPr>
      <p:sp>
        <p:nvSpPr>
          <p:cNvPr id="401" name="Google Shape;401;p45"/>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Length vs. Angle</a:t>
            </a:r>
            <a:endParaRPr sz="2700">
              <a:solidFill>
                <a:srgbClr val="053220"/>
              </a:solidFill>
              <a:latin typeface="Source Serif Pro"/>
              <a:ea typeface="Source Serif Pro"/>
              <a:cs typeface="Source Serif Pro"/>
              <a:sym typeface="Source Serif Pro"/>
            </a:endParaRPr>
          </a:p>
        </p:txBody>
      </p:sp>
      <p:sp>
        <p:nvSpPr>
          <p:cNvPr id="402" name="Google Shape;402;p45"/>
          <p:cNvSpPr/>
          <p:nvPr/>
        </p:nvSpPr>
        <p:spPr>
          <a:xfrm>
            <a:off x="558000" y="1074375"/>
            <a:ext cx="8028000" cy="305400"/>
          </a:xfrm>
          <a:prstGeom prst="rect">
            <a:avLst/>
          </a:prstGeom>
          <a:noFill/>
          <a:ln>
            <a:noFill/>
          </a:ln>
        </p:spPr>
        <p:txBody>
          <a:bodyPr anchorCtr="0" anchor="t" bIns="0" lIns="0" spcFirstLastPara="1" rIns="0" wrap="square" tIns="0">
            <a:noAutofit/>
          </a:bodyPr>
          <a:lstStyle/>
          <a:p>
            <a:pPr indent="0" lvl="0" marL="0" rtl="0" algn="ctr">
              <a:lnSpc>
                <a:spcPct val="125357"/>
              </a:lnSpc>
              <a:spcBef>
                <a:spcPts val="0"/>
              </a:spcBef>
              <a:spcAft>
                <a:spcPts val="0"/>
              </a:spcAft>
              <a:buNone/>
            </a:pPr>
            <a:r>
              <a:rPr lang="iw" sz="1600">
                <a:solidFill>
                  <a:srgbClr val="0A0A0A"/>
                </a:solidFill>
                <a:latin typeface="Source Serif Pro"/>
                <a:ea typeface="Source Serif Pro"/>
                <a:cs typeface="Source Serif Pro"/>
                <a:sym typeface="Source Serif Pro"/>
              </a:rPr>
              <a:t>On average, countries spend just </a:t>
            </a:r>
            <a:r>
              <a:rPr b="1" lang="iw" sz="1600">
                <a:solidFill>
                  <a:srgbClr val="0A0A0A"/>
                </a:solidFill>
                <a:latin typeface="Source Serif Pro"/>
                <a:ea typeface="Source Serif Pro"/>
                <a:cs typeface="Source Serif Pro"/>
                <a:sym typeface="Source Serif Pro"/>
              </a:rPr>
              <a:t>2% of their national health budgets</a:t>
            </a:r>
            <a:r>
              <a:rPr lang="iw" sz="1600">
                <a:solidFill>
                  <a:srgbClr val="0A0A0A"/>
                </a:solidFill>
                <a:latin typeface="Source Serif Pro"/>
                <a:ea typeface="Source Serif Pro"/>
                <a:cs typeface="Source Serif Pro"/>
                <a:sym typeface="Source Serif Pro"/>
              </a:rPr>
              <a:t> on mental health.</a:t>
            </a:r>
            <a:endParaRPr sz="1600">
              <a:solidFill>
                <a:srgbClr val="0A0A0A"/>
              </a:solidFill>
              <a:latin typeface="Source Serif Pro"/>
              <a:ea typeface="Source Serif Pro"/>
              <a:cs typeface="Source Serif Pro"/>
              <a:sym typeface="Source Serif Pro"/>
            </a:endParaRPr>
          </a:p>
        </p:txBody>
      </p:sp>
      <p:pic>
        <p:nvPicPr>
          <p:cNvPr id="403" name="Google Shape;403;p45"/>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404" name="Google Shape;404;p45"/>
          <p:cNvPicPr preferRelativeResize="0"/>
          <p:nvPr/>
        </p:nvPicPr>
        <p:blipFill>
          <a:blip r:embed="rId4">
            <a:alphaModFix/>
          </a:blip>
          <a:stretch>
            <a:fillRect/>
          </a:stretch>
        </p:blipFill>
        <p:spPr>
          <a:xfrm>
            <a:off x="653649" y="1539600"/>
            <a:ext cx="3819525" cy="2095500"/>
          </a:xfrm>
          <a:prstGeom prst="rect">
            <a:avLst/>
          </a:prstGeom>
          <a:noFill/>
          <a:ln>
            <a:noFill/>
          </a:ln>
        </p:spPr>
      </p:pic>
      <p:pic>
        <p:nvPicPr>
          <p:cNvPr id="405" name="Google Shape;405;p45"/>
          <p:cNvPicPr preferRelativeResize="0"/>
          <p:nvPr/>
        </p:nvPicPr>
        <p:blipFill rotWithShape="1">
          <a:blip r:embed="rId5">
            <a:alphaModFix/>
          </a:blip>
          <a:srcRect b="4348" l="9962" r="14101" t="4494"/>
          <a:stretch/>
        </p:blipFill>
        <p:spPr>
          <a:xfrm>
            <a:off x="5307200" y="1539600"/>
            <a:ext cx="2613975" cy="2529525"/>
          </a:xfrm>
          <a:prstGeom prst="rect">
            <a:avLst/>
          </a:prstGeom>
          <a:noFill/>
          <a:ln>
            <a:noFill/>
          </a:ln>
        </p:spPr>
      </p:pic>
      <p:sp>
        <p:nvSpPr>
          <p:cNvPr id="406" name="Google Shape;406;p45"/>
          <p:cNvSpPr txBox="1"/>
          <p:nvPr/>
        </p:nvSpPr>
        <p:spPr>
          <a:xfrm>
            <a:off x="882050" y="2116675"/>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solidFill>
                  <a:schemeClr val="dk1"/>
                </a:solidFill>
              </a:rPr>
              <a:t>2%</a:t>
            </a:r>
            <a:endParaRPr>
              <a:solidFill>
                <a:schemeClr val="dk1"/>
              </a:solidFill>
            </a:endParaRPr>
          </a:p>
        </p:txBody>
      </p:sp>
      <p:sp>
        <p:nvSpPr>
          <p:cNvPr id="407" name="Google Shape;407;p45"/>
          <p:cNvSpPr txBox="1"/>
          <p:nvPr/>
        </p:nvSpPr>
        <p:spPr>
          <a:xfrm>
            <a:off x="6654000" y="2472338"/>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solidFill>
                  <a:schemeClr val="dk1"/>
                </a:solidFill>
              </a:rPr>
              <a:t>2%</a:t>
            </a:r>
            <a:endParaRPr>
              <a:solidFill>
                <a:schemeClr val="dk1"/>
              </a:solidFill>
            </a:endParaRPr>
          </a:p>
        </p:txBody>
      </p:sp>
      <p:sp>
        <p:nvSpPr>
          <p:cNvPr id="408" name="Google Shape;408;p45"/>
          <p:cNvSpPr txBox="1"/>
          <p:nvPr/>
        </p:nvSpPr>
        <p:spPr>
          <a:xfrm>
            <a:off x="653646" y="3635100"/>
            <a:ext cx="261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latin typeface="Open Sans"/>
                <a:ea typeface="Open Sans"/>
                <a:cs typeface="Open Sans"/>
                <a:sym typeface="Open Sans"/>
              </a:rPr>
              <a:t>The value is represented by the </a:t>
            </a:r>
            <a:r>
              <a:rPr b="1" lang="iw">
                <a:latin typeface="Open Sans"/>
                <a:ea typeface="Open Sans"/>
                <a:cs typeface="Open Sans"/>
                <a:sym typeface="Open Sans"/>
              </a:rPr>
              <a:t>length</a:t>
            </a:r>
            <a:r>
              <a:rPr lang="iw">
                <a:latin typeface="Open Sans"/>
                <a:ea typeface="Open Sans"/>
                <a:cs typeface="Open Sans"/>
                <a:sym typeface="Open Sans"/>
              </a:rPr>
              <a:t> of the bar</a:t>
            </a:r>
            <a:endParaRPr>
              <a:latin typeface="Open Sans"/>
              <a:ea typeface="Open Sans"/>
              <a:cs typeface="Open Sans"/>
              <a:sym typeface="Open Sans"/>
            </a:endParaRPr>
          </a:p>
        </p:txBody>
      </p:sp>
      <p:sp>
        <p:nvSpPr>
          <p:cNvPr id="409" name="Google Shape;409;p45"/>
          <p:cNvSpPr txBox="1"/>
          <p:nvPr/>
        </p:nvSpPr>
        <p:spPr>
          <a:xfrm>
            <a:off x="5307200" y="4069125"/>
            <a:ext cx="295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latin typeface="Open Sans"/>
                <a:ea typeface="Open Sans"/>
                <a:cs typeface="Open Sans"/>
                <a:sym typeface="Open Sans"/>
              </a:rPr>
              <a:t>The value is represented by the </a:t>
            </a:r>
            <a:r>
              <a:rPr b="1" lang="iw">
                <a:latin typeface="Open Sans"/>
                <a:ea typeface="Open Sans"/>
                <a:cs typeface="Open Sans"/>
                <a:sym typeface="Open Sans"/>
              </a:rPr>
              <a:t>angle</a:t>
            </a:r>
            <a:r>
              <a:rPr lang="iw">
                <a:latin typeface="Open Sans"/>
                <a:ea typeface="Open Sans"/>
                <a:cs typeface="Open Sans"/>
                <a:sym typeface="Open Sans"/>
              </a:rPr>
              <a:t> of the slice</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14" name="Shape 414"/>
        <p:cNvGrpSpPr/>
        <p:nvPr/>
      </p:nvGrpSpPr>
      <p:grpSpPr>
        <a:xfrm>
          <a:off x="0" y="0"/>
          <a:ext cx="0" cy="0"/>
          <a:chOff x="0" y="0"/>
          <a:chExt cx="0" cy="0"/>
        </a:xfrm>
      </p:grpSpPr>
      <p:sp>
        <p:nvSpPr>
          <p:cNvPr id="415" name="Google Shape;415;p46"/>
          <p:cNvSpPr/>
          <p:nvPr/>
        </p:nvSpPr>
        <p:spPr>
          <a:xfrm>
            <a:off x="477450" y="478300"/>
            <a:ext cx="3410100" cy="1021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iw" sz="2700">
                <a:solidFill>
                  <a:srgbClr val="053220"/>
                </a:solidFill>
                <a:latin typeface="Source Serif Pro"/>
                <a:ea typeface="Source Serif Pro"/>
                <a:cs typeface="Source Serif Pro"/>
                <a:sym typeface="Source Serif Pro"/>
              </a:rPr>
              <a:t>Length and angle are </a:t>
            </a:r>
            <a:r>
              <a:rPr b="1" lang="iw" sz="2700">
                <a:solidFill>
                  <a:srgbClr val="053220"/>
                </a:solidFill>
                <a:latin typeface="Source Serif Pro"/>
                <a:ea typeface="Source Serif Pro"/>
                <a:cs typeface="Source Serif Pro"/>
                <a:sym typeface="Source Serif Pro"/>
              </a:rPr>
              <a:t>visual encodings</a:t>
            </a:r>
            <a:endParaRPr b="1" sz="2700">
              <a:solidFill>
                <a:srgbClr val="053220"/>
              </a:solidFill>
              <a:latin typeface="Source Serif Pro"/>
              <a:ea typeface="Source Serif Pro"/>
              <a:cs typeface="Source Serif Pro"/>
              <a:sym typeface="Source Serif Pro"/>
            </a:endParaRPr>
          </a:p>
        </p:txBody>
      </p:sp>
      <p:pic>
        <p:nvPicPr>
          <p:cNvPr id="416" name="Google Shape;416;p46"/>
          <p:cNvPicPr preferRelativeResize="0"/>
          <p:nvPr/>
        </p:nvPicPr>
        <p:blipFill>
          <a:blip r:embed="rId3">
            <a:alphaModFix amt="28000"/>
          </a:blip>
          <a:stretch>
            <a:fillRect/>
          </a:stretch>
        </p:blipFill>
        <p:spPr>
          <a:xfrm>
            <a:off x="356753" y="4582707"/>
            <a:ext cx="1013601" cy="305375"/>
          </a:xfrm>
          <a:prstGeom prst="rect">
            <a:avLst/>
          </a:prstGeom>
          <a:noFill/>
          <a:ln>
            <a:noFill/>
          </a:ln>
        </p:spPr>
      </p:pic>
      <p:sp>
        <p:nvSpPr>
          <p:cNvPr id="417" name="Google Shape;417;p46"/>
          <p:cNvSpPr/>
          <p:nvPr/>
        </p:nvSpPr>
        <p:spPr>
          <a:xfrm>
            <a:off x="477450" y="1499800"/>
            <a:ext cx="3361200" cy="5484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These are the primary ways we can map data to visual elements</a:t>
            </a:r>
            <a:endParaRPr i="0" sz="1238" u="none" cap="none" strike="noStrike">
              <a:solidFill>
                <a:schemeClr val="dk1"/>
              </a:solidFill>
              <a:latin typeface="Open Sans Medium"/>
              <a:ea typeface="Open Sans Medium"/>
              <a:cs typeface="Open Sans Medium"/>
              <a:sym typeface="Open Sans Medium"/>
            </a:endParaRPr>
          </a:p>
        </p:txBody>
      </p:sp>
      <p:pic>
        <p:nvPicPr>
          <p:cNvPr id="418" name="Google Shape;418;p46"/>
          <p:cNvPicPr preferRelativeResize="0"/>
          <p:nvPr/>
        </p:nvPicPr>
        <p:blipFill>
          <a:blip r:embed="rId4">
            <a:alphaModFix/>
          </a:blip>
          <a:stretch>
            <a:fillRect/>
          </a:stretch>
        </p:blipFill>
        <p:spPr>
          <a:xfrm>
            <a:off x="4765221" y="0"/>
            <a:ext cx="3634729" cy="5143500"/>
          </a:xfrm>
          <a:prstGeom prst="rect">
            <a:avLst/>
          </a:prstGeom>
          <a:noFill/>
          <a:ln>
            <a:noFill/>
          </a:ln>
        </p:spPr>
      </p:pic>
      <p:sp>
        <p:nvSpPr>
          <p:cNvPr id="419" name="Google Shape;419;p46"/>
          <p:cNvSpPr/>
          <p:nvPr/>
        </p:nvSpPr>
        <p:spPr>
          <a:xfrm>
            <a:off x="2037600" y="4683775"/>
            <a:ext cx="2534400" cy="204300"/>
          </a:xfrm>
          <a:prstGeom prst="rect">
            <a:avLst/>
          </a:prstGeom>
          <a:noFill/>
          <a:ln>
            <a:noFill/>
          </a:ln>
        </p:spPr>
        <p:txBody>
          <a:bodyPr anchorCtr="0" anchor="t" bIns="0" lIns="0" spcFirstLastPara="1" rIns="0" wrap="square" tIns="0">
            <a:noAutofit/>
          </a:bodyPr>
          <a:lstStyle/>
          <a:p>
            <a:pPr indent="0" lvl="0" marL="0" marR="0" rtl="0" algn="r">
              <a:lnSpc>
                <a:spcPct val="134083"/>
              </a:lnSpc>
              <a:spcBef>
                <a:spcPts val="0"/>
              </a:spcBef>
              <a:spcAft>
                <a:spcPts val="0"/>
              </a:spcAft>
              <a:buNone/>
            </a:pPr>
            <a:r>
              <a:rPr lang="iw" sz="1000">
                <a:solidFill>
                  <a:srgbClr val="775F6E"/>
                </a:solidFill>
                <a:latin typeface="Open Sans Medium"/>
                <a:ea typeface="Open Sans Medium"/>
                <a:cs typeface="Open Sans Medium"/>
                <a:sym typeface="Open Sans Medium"/>
              </a:rPr>
              <a:t>Image source: </a:t>
            </a:r>
            <a:r>
              <a:rPr lang="iw" sz="1000" u="sng">
                <a:solidFill>
                  <a:srgbClr val="775F6E"/>
                </a:solidFill>
                <a:latin typeface="Open Sans Medium"/>
                <a:ea typeface="Open Sans Medium"/>
                <a:cs typeface="Open Sans Medium"/>
                <a:sym typeface="Open Sans Medium"/>
                <a:hlinkClick r:id="rId5">
                  <a:extLst>
                    <a:ext uri="{A12FA001-AC4F-418D-AE19-62706E023703}">
                      <ahyp:hlinkClr val="tx"/>
                    </a:ext>
                  </a:extLst>
                </a:hlinkClick>
              </a:rPr>
              <a:t>Peter Aldhous</a:t>
            </a:r>
            <a:endParaRPr i="0" sz="1000" u="none" cap="none" strike="noStrike">
              <a:solidFill>
                <a:srgbClr val="775F6E"/>
              </a:solidFill>
              <a:latin typeface="Open Sans Medium"/>
              <a:ea typeface="Open Sans Medium"/>
              <a:cs typeface="Open Sans Medium"/>
              <a:sym typeface="Open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24" name="Shape 424"/>
        <p:cNvGrpSpPr/>
        <p:nvPr/>
      </p:nvGrpSpPr>
      <p:grpSpPr>
        <a:xfrm>
          <a:off x="0" y="0"/>
          <a:ext cx="0" cy="0"/>
          <a:chOff x="0" y="0"/>
          <a:chExt cx="0" cy="0"/>
        </a:xfrm>
      </p:grpSpPr>
      <p:sp>
        <p:nvSpPr>
          <p:cNvPr id="425" name="Google Shape;425;p47"/>
          <p:cNvSpPr/>
          <p:nvPr/>
        </p:nvSpPr>
        <p:spPr>
          <a:xfrm>
            <a:off x="477451" y="478300"/>
            <a:ext cx="75024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Perceptual Hierarchy</a:t>
            </a:r>
            <a:endParaRPr b="1" sz="2700">
              <a:solidFill>
                <a:srgbClr val="053220"/>
              </a:solidFill>
              <a:latin typeface="Source Serif Pro"/>
              <a:ea typeface="Source Serif Pro"/>
              <a:cs typeface="Source Serif Pro"/>
              <a:sym typeface="Source Serif Pro"/>
            </a:endParaRPr>
          </a:p>
        </p:txBody>
      </p:sp>
      <p:pic>
        <p:nvPicPr>
          <p:cNvPr id="426" name="Google Shape;426;p47"/>
          <p:cNvPicPr preferRelativeResize="0"/>
          <p:nvPr/>
        </p:nvPicPr>
        <p:blipFill>
          <a:blip r:embed="rId3">
            <a:alphaModFix amt="28000"/>
          </a:blip>
          <a:stretch>
            <a:fillRect/>
          </a:stretch>
        </p:blipFill>
        <p:spPr>
          <a:xfrm>
            <a:off x="356753" y="4582707"/>
            <a:ext cx="1013601" cy="305375"/>
          </a:xfrm>
          <a:prstGeom prst="rect">
            <a:avLst/>
          </a:prstGeom>
          <a:noFill/>
          <a:ln>
            <a:noFill/>
          </a:ln>
        </p:spPr>
      </p:pic>
      <p:sp>
        <p:nvSpPr>
          <p:cNvPr id="427" name="Google Shape;427;p47"/>
          <p:cNvSpPr/>
          <p:nvPr/>
        </p:nvSpPr>
        <p:spPr>
          <a:xfrm>
            <a:off x="476250" y="958225"/>
            <a:ext cx="3499500" cy="5025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The goal is to use encodings as high up on the </a:t>
            </a:r>
            <a:r>
              <a:rPr lang="iw" sz="1200">
                <a:solidFill>
                  <a:srgbClr val="775F6E"/>
                </a:solidFill>
                <a:latin typeface="Open Sans Medium"/>
                <a:ea typeface="Open Sans Medium"/>
                <a:cs typeface="Open Sans Medium"/>
                <a:sym typeface="Open Sans Medium"/>
              </a:rPr>
              <a:t>hierarchy</a:t>
            </a:r>
            <a:r>
              <a:rPr lang="iw" sz="1200">
                <a:solidFill>
                  <a:srgbClr val="775F6E"/>
                </a:solidFill>
                <a:latin typeface="Open Sans Medium"/>
                <a:ea typeface="Open Sans Medium"/>
                <a:cs typeface="Open Sans Medium"/>
                <a:sym typeface="Open Sans Medium"/>
              </a:rPr>
              <a:t> as possible</a:t>
            </a:r>
            <a:endParaRPr i="0" sz="1238" u="none" cap="none" strike="noStrike">
              <a:solidFill>
                <a:schemeClr val="dk1"/>
              </a:solidFill>
              <a:latin typeface="Open Sans Medium"/>
              <a:ea typeface="Open Sans Medium"/>
              <a:cs typeface="Open Sans Medium"/>
              <a:sym typeface="Open Sans Medium"/>
            </a:endParaRPr>
          </a:p>
        </p:txBody>
      </p:sp>
      <p:grpSp>
        <p:nvGrpSpPr>
          <p:cNvPr id="428" name="Google Shape;428;p47"/>
          <p:cNvGrpSpPr/>
          <p:nvPr/>
        </p:nvGrpSpPr>
        <p:grpSpPr>
          <a:xfrm>
            <a:off x="4739375" y="1975"/>
            <a:ext cx="3984600" cy="5143500"/>
            <a:chOff x="4739375" y="1975"/>
            <a:chExt cx="3984600" cy="5143500"/>
          </a:xfrm>
        </p:grpSpPr>
        <p:sp>
          <p:nvSpPr>
            <p:cNvPr id="429" name="Google Shape;429;p47"/>
            <p:cNvSpPr/>
            <p:nvPr/>
          </p:nvSpPr>
          <p:spPr>
            <a:xfrm>
              <a:off x="4739375" y="1975"/>
              <a:ext cx="39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47"/>
            <p:cNvPicPr preferRelativeResize="0"/>
            <p:nvPr/>
          </p:nvPicPr>
          <p:blipFill>
            <a:blip r:embed="rId4">
              <a:alphaModFix/>
            </a:blip>
            <a:stretch>
              <a:fillRect/>
            </a:stretch>
          </p:blipFill>
          <p:spPr>
            <a:xfrm>
              <a:off x="5020662" y="136637"/>
              <a:ext cx="3441625" cy="4870224"/>
            </a:xfrm>
            <a:prstGeom prst="rect">
              <a:avLst/>
            </a:prstGeom>
            <a:noFill/>
            <a:ln>
              <a:noFill/>
            </a:ln>
          </p:spPr>
        </p:pic>
      </p:grpSp>
      <p:sp>
        <p:nvSpPr>
          <p:cNvPr id="431" name="Google Shape;431;p47"/>
          <p:cNvSpPr/>
          <p:nvPr/>
        </p:nvSpPr>
        <p:spPr>
          <a:xfrm>
            <a:off x="2037600" y="4683775"/>
            <a:ext cx="2534400" cy="204300"/>
          </a:xfrm>
          <a:prstGeom prst="rect">
            <a:avLst/>
          </a:prstGeom>
          <a:noFill/>
          <a:ln>
            <a:noFill/>
          </a:ln>
        </p:spPr>
        <p:txBody>
          <a:bodyPr anchorCtr="0" anchor="t" bIns="0" lIns="0" spcFirstLastPara="1" rIns="0" wrap="square" tIns="0">
            <a:noAutofit/>
          </a:bodyPr>
          <a:lstStyle/>
          <a:p>
            <a:pPr indent="0" lvl="0" marL="0" marR="0" rtl="0" algn="r">
              <a:lnSpc>
                <a:spcPct val="134083"/>
              </a:lnSpc>
              <a:spcBef>
                <a:spcPts val="0"/>
              </a:spcBef>
              <a:spcAft>
                <a:spcPts val="0"/>
              </a:spcAft>
              <a:buNone/>
            </a:pPr>
            <a:r>
              <a:rPr lang="iw" sz="1000">
                <a:solidFill>
                  <a:srgbClr val="775F6E"/>
                </a:solidFill>
                <a:latin typeface="Open Sans Medium"/>
                <a:ea typeface="Open Sans Medium"/>
                <a:cs typeface="Open Sans Medium"/>
                <a:sym typeface="Open Sans Medium"/>
              </a:rPr>
              <a:t>Image source: </a:t>
            </a:r>
            <a:r>
              <a:rPr lang="iw" sz="1000" u="sng">
                <a:solidFill>
                  <a:srgbClr val="775F6E"/>
                </a:solidFill>
                <a:latin typeface="Open Sans Medium"/>
                <a:ea typeface="Open Sans Medium"/>
                <a:cs typeface="Open Sans Medium"/>
                <a:sym typeface="Open Sans Medium"/>
                <a:hlinkClick r:id="rId5">
                  <a:extLst>
                    <a:ext uri="{A12FA001-AC4F-418D-AE19-62706E023703}">
                      <ahyp:hlinkClr val="tx"/>
                    </a:ext>
                  </a:extLst>
                </a:hlinkClick>
              </a:rPr>
              <a:t>Peter Aldhous</a:t>
            </a:r>
            <a:endParaRPr i="0" sz="1000" u="none" cap="none" strike="noStrike">
              <a:solidFill>
                <a:srgbClr val="775F6E"/>
              </a:solidFill>
              <a:latin typeface="Open Sans Medium"/>
              <a:ea typeface="Open Sans Medium"/>
              <a:cs typeface="Open Sans Medium"/>
              <a:sym typeface="Open Sans Medium"/>
            </a:endParaRPr>
          </a:p>
        </p:txBody>
      </p:sp>
      <p:sp>
        <p:nvSpPr>
          <p:cNvPr id="432" name="Google Shape;432;p47"/>
          <p:cNvSpPr/>
          <p:nvPr/>
        </p:nvSpPr>
        <p:spPr>
          <a:xfrm>
            <a:off x="476250" y="1959525"/>
            <a:ext cx="3891000" cy="1920600"/>
          </a:xfrm>
          <a:prstGeom prst="rect">
            <a:avLst/>
          </a:prstGeom>
          <a:noFill/>
          <a:ln>
            <a:noFill/>
          </a:ln>
        </p:spPr>
        <p:txBody>
          <a:bodyPr anchorCtr="0" anchor="t" bIns="0" lIns="0" spcFirstLastPara="1" rIns="0" wrap="square" tIns="0">
            <a:noAutofit/>
          </a:bodyPr>
          <a:lstStyle/>
          <a:p>
            <a:pPr indent="-317500" lvl="0" marL="457200" marR="0" rtl="0" algn="l">
              <a:lnSpc>
                <a:spcPct val="115000"/>
              </a:lnSpc>
              <a:spcBef>
                <a:spcPts val="0"/>
              </a:spcBef>
              <a:spcAft>
                <a:spcPts val="0"/>
              </a:spcAft>
              <a:buClr>
                <a:srgbClr val="0A0A0A"/>
              </a:buClr>
              <a:buSzPts val="1400"/>
              <a:buFont typeface="Open Sans"/>
              <a:buChar char="·"/>
            </a:pPr>
            <a:r>
              <a:rPr lang="iw">
                <a:solidFill>
                  <a:srgbClr val="0A0A0A"/>
                </a:solidFill>
                <a:latin typeface="Open Sans"/>
                <a:ea typeface="Open Sans"/>
                <a:cs typeface="Open Sans"/>
                <a:sym typeface="Open Sans"/>
              </a:rPr>
              <a:t>The human brain processes some encodings faster and more accurately than others</a:t>
            </a:r>
            <a:endParaRPr>
              <a:solidFill>
                <a:srgbClr val="0A0A0A"/>
              </a:solidFill>
              <a:latin typeface="Open Sans"/>
              <a:ea typeface="Open Sans"/>
              <a:cs typeface="Open Sans"/>
              <a:sym typeface="Open Sans"/>
            </a:endParaRPr>
          </a:p>
          <a:p>
            <a:pPr indent="-317500" lvl="0" marL="457200" rtl="0" algn="l">
              <a:lnSpc>
                <a:spcPct val="115000"/>
              </a:lnSpc>
              <a:spcBef>
                <a:spcPts val="1000"/>
              </a:spcBef>
              <a:spcAft>
                <a:spcPts val="0"/>
              </a:spcAft>
              <a:buClr>
                <a:srgbClr val="0A0A0A"/>
              </a:buClr>
              <a:buSzPts val="1400"/>
              <a:buFont typeface="Open Sans"/>
              <a:buChar char="·"/>
            </a:pPr>
            <a:r>
              <a:rPr lang="iw">
                <a:solidFill>
                  <a:srgbClr val="0A0A0A"/>
                </a:solidFill>
                <a:latin typeface="Open Sans"/>
                <a:ea typeface="Open Sans"/>
                <a:cs typeface="Open Sans"/>
                <a:sym typeface="Open Sans"/>
              </a:rPr>
              <a:t>In the 1980s, this was tested by statisticians William S. Cleveland and Robert McGill</a:t>
            </a:r>
            <a:endParaRPr>
              <a:solidFill>
                <a:srgbClr val="0A0A0A"/>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37" name="Shape 437"/>
        <p:cNvGrpSpPr/>
        <p:nvPr/>
      </p:nvGrpSpPr>
      <p:grpSpPr>
        <a:xfrm>
          <a:off x="0" y="0"/>
          <a:ext cx="0" cy="0"/>
          <a:chOff x="0" y="0"/>
          <a:chExt cx="0" cy="0"/>
        </a:xfrm>
      </p:grpSpPr>
      <p:sp>
        <p:nvSpPr>
          <p:cNvPr id="438" name="Google Shape;438;p48"/>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Length &gt; Angle</a:t>
            </a:r>
            <a:endParaRPr sz="2700">
              <a:solidFill>
                <a:srgbClr val="053220"/>
              </a:solidFill>
              <a:latin typeface="Source Serif Pro"/>
              <a:ea typeface="Source Serif Pro"/>
              <a:cs typeface="Source Serif Pro"/>
              <a:sym typeface="Source Serif Pro"/>
            </a:endParaRPr>
          </a:p>
        </p:txBody>
      </p:sp>
      <p:sp>
        <p:nvSpPr>
          <p:cNvPr id="439" name="Google Shape;439;p48"/>
          <p:cNvSpPr/>
          <p:nvPr/>
        </p:nvSpPr>
        <p:spPr>
          <a:xfrm>
            <a:off x="477450" y="1487675"/>
            <a:ext cx="8028000" cy="305400"/>
          </a:xfrm>
          <a:prstGeom prst="rect">
            <a:avLst/>
          </a:prstGeom>
          <a:noFill/>
          <a:ln>
            <a:noFill/>
          </a:ln>
        </p:spPr>
        <p:txBody>
          <a:bodyPr anchorCtr="0" anchor="t" bIns="0" lIns="0" spcFirstLastPara="1" rIns="0" wrap="square" tIns="0">
            <a:noAutofit/>
          </a:bodyPr>
          <a:lstStyle/>
          <a:p>
            <a:pPr indent="0" lvl="0" marL="0" rtl="0" algn="ctr">
              <a:lnSpc>
                <a:spcPct val="125357"/>
              </a:lnSpc>
              <a:spcBef>
                <a:spcPts val="0"/>
              </a:spcBef>
              <a:spcAft>
                <a:spcPts val="0"/>
              </a:spcAft>
              <a:buNone/>
            </a:pPr>
            <a:r>
              <a:rPr lang="iw" sz="1600">
                <a:solidFill>
                  <a:srgbClr val="0A0A0A"/>
                </a:solidFill>
                <a:latin typeface="Source Serif Pro"/>
                <a:ea typeface="Source Serif Pro"/>
                <a:cs typeface="Source Serif Pro"/>
                <a:sym typeface="Source Serif Pro"/>
              </a:rPr>
              <a:t>On average, countries spend just </a:t>
            </a:r>
            <a:r>
              <a:rPr b="1" lang="iw" sz="1600">
                <a:solidFill>
                  <a:srgbClr val="0A0A0A"/>
                </a:solidFill>
                <a:latin typeface="Source Serif Pro"/>
                <a:ea typeface="Source Serif Pro"/>
                <a:cs typeface="Source Serif Pro"/>
                <a:sym typeface="Source Serif Pro"/>
              </a:rPr>
              <a:t>2% of their national health budgets</a:t>
            </a:r>
            <a:r>
              <a:rPr lang="iw" sz="1600">
                <a:solidFill>
                  <a:srgbClr val="0A0A0A"/>
                </a:solidFill>
                <a:latin typeface="Source Serif Pro"/>
                <a:ea typeface="Source Serif Pro"/>
                <a:cs typeface="Source Serif Pro"/>
                <a:sym typeface="Source Serif Pro"/>
              </a:rPr>
              <a:t> on mental health.</a:t>
            </a:r>
            <a:endParaRPr sz="1600">
              <a:solidFill>
                <a:srgbClr val="0A0A0A"/>
              </a:solidFill>
              <a:latin typeface="Source Serif Pro"/>
              <a:ea typeface="Source Serif Pro"/>
              <a:cs typeface="Source Serif Pro"/>
              <a:sym typeface="Source Serif Pro"/>
            </a:endParaRPr>
          </a:p>
        </p:txBody>
      </p:sp>
      <p:pic>
        <p:nvPicPr>
          <p:cNvPr id="440" name="Google Shape;440;p48"/>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441" name="Google Shape;441;p48"/>
          <p:cNvPicPr preferRelativeResize="0"/>
          <p:nvPr/>
        </p:nvPicPr>
        <p:blipFill>
          <a:blip r:embed="rId4">
            <a:alphaModFix/>
          </a:blip>
          <a:stretch>
            <a:fillRect/>
          </a:stretch>
        </p:blipFill>
        <p:spPr>
          <a:xfrm>
            <a:off x="653649" y="1913725"/>
            <a:ext cx="3819525" cy="2095500"/>
          </a:xfrm>
          <a:prstGeom prst="rect">
            <a:avLst/>
          </a:prstGeom>
          <a:noFill/>
          <a:ln>
            <a:noFill/>
          </a:ln>
        </p:spPr>
      </p:pic>
      <p:pic>
        <p:nvPicPr>
          <p:cNvPr id="442" name="Google Shape;442;p48"/>
          <p:cNvPicPr preferRelativeResize="0"/>
          <p:nvPr/>
        </p:nvPicPr>
        <p:blipFill rotWithShape="1">
          <a:blip r:embed="rId5">
            <a:alphaModFix/>
          </a:blip>
          <a:srcRect b="4348" l="9962" r="14101" t="4494"/>
          <a:stretch/>
        </p:blipFill>
        <p:spPr>
          <a:xfrm>
            <a:off x="5307200" y="1913725"/>
            <a:ext cx="2613975" cy="2529525"/>
          </a:xfrm>
          <a:prstGeom prst="rect">
            <a:avLst/>
          </a:prstGeom>
          <a:noFill/>
          <a:ln>
            <a:noFill/>
          </a:ln>
        </p:spPr>
      </p:pic>
      <p:sp>
        <p:nvSpPr>
          <p:cNvPr id="443" name="Google Shape;443;p48"/>
          <p:cNvSpPr txBox="1"/>
          <p:nvPr/>
        </p:nvSpPr>
        <p:spPr>
          <a:xfrm>
            <a:off x="872275" y="2553300"/>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solidFill>
                  <a:schemeClr val="dk1"/>
                </a:solidFill>
              </a:rPr>
              <a:t>2%</a:t>
            </a:r>
            <a:endParaRPr>
              <a:solidFill>
                <a:schemeClr val="dk1"/>
              </a:solidFill>
            </a:endParaRPr>
          </a:p>
        </p:txBody>
      </p:sp>
      <p:sp>
        <p:nvSpPr>
          <p:cNvPr id="444" name="Google Shape;444;p48"/>
          <p:cNvSpPr txBox="1"/>
          <p:nvPr/>
        </p:nvSpPr>
        <p:spPr>
          <a:xfrm>
            <a:off x="6654000" y="2846463"/>
            <a:ext cx="4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solidFill>
                  <a:schemeClr val="dk1"/>
                </a:solidFill>
              </a:rPr>
              <a:t>2%</a:t>
            </a:r>
            <a:endParaRPr>
              <a:solidFill>
                <a:schemeClr val="dk1"/>
              </a:solidFill>
            </a:endParaRPr>
          </a:p>
        </p:txBody>
      </p:sp>
      <p:sp>
        <p:nvSpPr>
          <p:cNvPr id="445" name="Google Shape;445;p48"/>
          <p:cNvSpPr txBox="1"/>
          <p:nvPr/>
        </p:nvSpPr>
        <p:spPr>
          <a:xfrm>
            <a:off x="4483690" y="2083975"/>
            <a:ext cx="6606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iw" sz="10000">
                <a:solidFill>
                  <a:srgbClr val="053220"/>
                </a:solidFill>
                <a:latin typeface="Source Serif Pro"/>
                <a:ea typeface="Source Serif Pro"/>
                <a:cs typeface="Source Serif Pro"/>
                <a:sym typeface="Source Serif Pro"/>
              </a:rPr>
              <a:t>&gt; </a:t>
            </a:r>
            <a:endParaRPr sz="10000"/>
          </a:p>
        </p:txBody>
      </p:sp>
      <p:sp>
        <p:nvSpPr>
          <p:cNvPr id="446" name="Google Shape;446;p48"/>
          <p:cNvSpPr/>
          <p:nvPr/>
        </p:nvSpPr>
        <p:spPr>
          <a:xfrm>
            <a:off x="476250" y="958225"/>
            <a:ext cx="6618300" cy="189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Length is higher than angle on the perceptual hierarchy</a:t>
            </a:r>
            <a:endParaRPr i="0" sz="1238" u="none" cap="none" strike="noStrike">
              <a:solidFill>
                <a:schemeClr val="dk1"/>
              </a:solidFill>
              <a:latin typeface="Open Sans Medium"/>
              <a:ea typeface="Open Sans Medium"/>
              <a:cs typeface="Open Sans Medium"/>
              <a:sym typeface="Open Sans Medium"/>
            </a:endParaRPr>
          </a:p>
        </p:txBody>
      </p:sp>
      <p:sp>
        <p:nvSpPr>
          <p:cNvPr id="447" name="Google Shape;447;p48"/>
          <p:cNvSpPr txBox="1"/>
          <p:nvPr/>
        </p:nvSpPr>
        <p:spPr>
          <a:xfrm>
            <a:off x="653650" y="4009225"/>
            <a:ext cx="261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latin typeface="Open Sans"/>
                <a:ea typeface="Open Sans"/>
                <a:cs typeface="Open Sans"/>
                <a:sym typeface="Open Sans"/>
              </a:rPr>
              <a:t>The value is represented by the </a:t>
            </a:r>
            <a:r>
              <a:rPr b="1" lang="iw">
                <a:latin typeface="Open Sans"/>
                <a:ea typeface="Open Sans"/>
                <a:cs typeface="Open Sans"/>
                <a:sym typeface="Open Sans"/>
              </a:rPr>
              <a:t>length</a:t>
            </a:r>
            <a:r>
              <a:rPr lang="iw">
                <a:latin typeface="Open Sans"/>
                <a:ea typeface="Open Sans"/>
                <a:cs typeface="Open Sans"/>
                <a:sym typeface="Open Sans"/>
              </a:rPr>
              <a:t> of the bar</a:t>
            </a:r>
            <a:endParaRPr>
              <a:latin typeface="Open Sans"/>
              <a:ea typeface="Open Sans"/>
              <a:cs typeface="Open Sans"/>
              <a:sym typeface="Open Sans"/>
            </a:endParaRPr>
          </a:p>
        </p:txBody>
      </p:sp>
      <p:sp>
        <p:nvSpPr>
          <p:cNvPr id="448" name="Google Shape;448;p48"/>
          <p:cNvSpPr txBox="1"/>
          <p:nvPr/>
        </p:nvSpPr>
        <p:spPr>
          <a:xfrm>
            <a:off x="5307200" y="4443250"/>
            <a:ext cx="295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latin typeface="Open Sans"/>
                <a:ea typeface="Open Sans"/>
                <a:cs typeface="Open Sans"/>
                <a:sym typeface="Open Sans"/>
              </a:rPr>
              <a:t>The value is represented by the </a:t>
            </a:r>
            <a:r>
              <a:rPr b="1" lang="iw">
                <a:latin typeface="Open Sans"/>
                <a:ea typeface="Open Sans"/>
                <a:cs typeface="Open Sans"/>
                <a:sym typeface="Open Sans"/>
              </a:rPr>
              <a:t>angle</a:t>
            </a:r>
            <a:r>
              <a:rPr lang="iw">
                <a:latin typeface="Open Sans"/>
                <a:ea typeface="Open Sans"/>
                <a:cs typeface="Open Sans"/>
                <a:sym typeface="Open Sans"/>
              </a:rPr>
              <a:t> of the slice</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53" name="Shape 453"/>
        <p:cNvGrpSpPr/>
        <p:nvPr/>
      </p:nvGrpSpPr>
      <p:grpSpPr>
        <a:xfrm>
          <a:off x="0" y="0"/>
          <a:ext cx="0" cy="0"/>
          <a:chOff x="0" y="0"/>
          <a:chExt cx="0" cy="0"/>
        </a:xfrm>
      </p:grpSpPr>
      <p:sp>
        <p:nvSpPr>
          <p:cNvPr id="454" name="Google Shape;454;p49"/>
          <p:cNvSpPr/>
          <p:nvPr/>
        </p:nvSpPr>
        <p:spPr>
          <a:xfrm>
            <a:off x="477451" y="478300"/>
            <a:ext cx="80280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So no pie charts?!</a:t>
            </a:r>
            <a:endParaRPr sz="2700">
              <a:solidFill>
                <a:srgbClr val="053220"/>
              </a:solidFill>
              <a:latin typeface="Source Serif Pro"/>
              <a:ea typeface="Source Serif Pro"/>
              <a:cs typeface="Source Serif Pro"/>
              <a:sym typeface="Source Serif Pro"/>
            </a:endParaRPr>
          </a:p>
        </p:txBody>
      </p:sp>
      <p:sp>
        <p:nvSpPr>
          <p:cNvPr id="455" name="Google Shape;455;p49"/>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You can always replace a pie chart with a bar chart, but sometimes pie charts are fine.</a:t>
            </a:r>
            <a:endParaRPr i="0" sz="1238" u="none" cap="none" strike="noStrike">
              <a:solidFill>
                <a:schemeClr val="dk1"/>
              </a:solidFill>
              <a:latin typeface="Open Sans Medium"/>
              <a:ea typeface="Open Sans Medium"/>
              <a:cs typeface="Open Sans Medium"/>
              <a:sym typeface="Open Sans Medium"/>
            </a:endParaRPr>
          </a:p>
        </p:txBody>
      </p:sp>
      <p:pic>
        <p:nvPicPr>
          <p:cNvPr id="456" name="Google Shape;456;p49"/>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457" name="Google Shape;457;p49"/>
          <p:cNvPicPr preferRelativeResize="0"/>
          <p:nvPr/>
        </p:nvPicPr>
        <p:blipFill rotWithShape="1">
          <a:blip r:embed="rId4">
            <a:alphaModFix/>
          </a:blip>
          <a:srcRect b="7686" l="23974" r="16667" t="8764"/>
          <a:stretch/>
        </p:blipFill>
        <p:spPr>
          <a:xfrm>
            <a:off x="501775" y="1875438"/>
            <a:ext cx="1961951" cy="1994350"/>
          </a:xfrm>
          <a:prstGeom prst="rect">
            <a:avLst/>
          </a:prstGeom>
          <a:noFill/>
          <a:ln>
            <a:noFill/>
          </a:ln>
        </p:spPr>
      </p:pic>
      <p:pic>
        <p:nvPicPr>
          <p:cNvPr id="458" name="Google Shape;458;p49"/>
          <p:cNvPicPr preferRelativeResize="0"/>
          <p:nvPr/>
        </p:nvPicPr>
        <p:blipFill rotWithShape="1">
          <a:blip r:embed="rId5">
            <a:alphaModFix/>
          </a:blip>
          <a:srcRect b="9309" l="22955" r="16905" t="9317"/>
          <a:stretch/>
        </p:blipFill>
        <p:spPr>
          <a:xfrm>
            <a:off x="3445487" y="1875438"/>
            <a:ext cx="2040883" cy="1994350"/>
          </a:xfrm>
          <a:prstGeom prst="rect">
            <a:avLst/>
          </a:prstGeom>
          <a:noFill/>
          <a:ln>
            <a:noFill/>
          </a:ln>
        </p:spPr>
      </p:pic>
      <p:pic>
        <p:nvPicPr>
          <p:cNvPr id="459" name="Google Shape;459;p49"/>
          <p:cNvPicPr preferRelativeResize="0"/>
          <p:nvPr/>
        </p:nvPicPr>
        <p:blipFill rotWithShape="1">
          <a:blip r:embed="rId6">
            <a:alphaModFix/>
          </a:blip>
          <a:srcRect b="8485" l="17720" r="16403" t="10856"/>
          <a:stretch/>
        </p:blipFill>
        <p:spPr>
          <a:xfrm>
            <a:off x="6427175" y="1875438"/>
            <a:ext cx="2255562" cy="1994350"/>
          </a:xfrm>
          <a:prstGeom prst="rect">
            <a:avLst/>
          </a:prstGeom>
          <a:noFill/>
          <a:ln>
            <a:noFill/>
          </a:ln>
        </p:spPr>
      </p:pic>
      <p:sp>
        <p:nvSpPr>
          <p:cNvPr id="460" name="Google Shape;460;p49"/>
          <p:cNvSpPr/>
          <p:nvPr/>
        </p:nvSpPr>
        <p:spPr>
          <a:xfrm>
            <a:off x="975900" y="1570050"/>
            <a:ext cx="1013700" cy="3054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iw" sz="1800">
                <a:solidFill>
                  <a:srgbClr val="440941"/>
                </a:solidFill>
                <a:latin typeface="Open Sans Medium"/>
                <a:ea typeface="Open Sans Medium"/>
                <a:cs typeface="Open Sans Medium"/>
                <a:sym typeface="Open Sans Medium"/>
              </a:rPr>
              <a:t>Good</a:t>
            </a:r>
            <a:endParaRPr sz="1800">
              <a:solidFill>
                <a:srgbClr val="440941"/>
              </a:solidFill>
              <a:latin typeface="Open Sans Medium"/>
              <a:ea typeface="Open Sans Medium"/>
              <a:cs typeface="Open Sans Medium"/>
              <a:sym typeface="Open Sans Medium"/>
            </a:endParaRPr>
          </a:p>
        </p:txBody>
      </p:sp>
      <p:sp>
        <p:nvSpPr>
          <p:cNvPr id="461" name="Google Shape;461;p49"/>
          <p:cNvSpPr/>
          <p:nvPr/>
        </p:nvSpPr>
        <p:spPr>
          <a:xfrm>
            <a:off x="3959075" y="1570050"/>
            <a:ext cx="1013700" cy="3054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iw" sz="1800">
                <a:solidFill>
                  <a:srgbClr val="440941"/>
                </a:solidFill>
                <a:latin typeface="Open Sans Medium"/>
                <a:ea typeface="Open Sans Medium"/>
                <a:cs typeface="Open Sans Medium"/>
                <a:sym typeface="Open Sans Medium"/>
              </a:rPr>
              <a:t>Okay</a:t>
            </a:r>
            <a:endParaRPr sz="1800">
              <a:solidFill>
                <a:srgbClr val="440941"/>
              </a:solidFill>
              <a:latin typeface="Open Sans Medium"/>
              <a:ea typeface="Open Sans Medium"/>
              <a:cs typeface="Open Sans Medium"/>
              <a:sym typeface="Open Sans Medium"/>
            </a:endParaRPr>
          </a:p>
        </p:txBody>
      </p:sp>
      <p:sp>
        <p:nvSpPr>
          <p:cNvPr id="462" name="Google Shape;462;p49"/>
          <p:cNvSpPr/>
          <p:nvPr/>
        </p:nvSpPr>
        <p:spPr>
          <a:xfrm>
            <a:off x="6427175" y="1570050"/>
            <a:ext cx="2255400" cy="3054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iw" sz="1800">
                <a:solidFill>
                  <a:srgbClr val="440941"/>
                </a:solidFill>
                <a:latin typeface="Open Sans Medium"/>
                <a:ea typeface="Open Sans Medium"/>
                <a:cs typeface="Open Sans Medium"/>
                <a:sym typeface="Open Sans Medium"/>
              </a:rPr>
              <a:t>Bad</a:t>
            </a:r>
            <a:endParaRPr sz="1800">
              <a:solidFill>
                <a:srgbClr val="440941"/>
              </a:solidFill>
              <a:latin typeface="Open Sans Medium"/>
              <a:ea typeface="Open Sans Medium"/>
              <a:cs typeface="Open Sans Medium"/>
              <a:sym typeface="Open Sans Medium"/>
            </a:endParaRPr>
          </a:p>
        </p:txBody>
      </p:sp>
      <p:sp>
        <p:nvSpPr>
          <p:cNvPr id="463" name="Google Shape;463;p49"/>
          <p:cNvSpPr/>
          <p:nvPr/>
        </p:nvSpPr>
        <p:spPr>
          <a:xfrm>
            <a:off x="501775" y="3982475"/>
            <a:ext cx="1962000" cy="445800"/>
          </a:xfrm>
          <a:prstGeom prst="rect">
            <a:avLst/>
          </a:prstGeom>
          <a:noFill/>
          <a:ln>
            <a:noFill/>
          </a:ln>
        </p:spPr>
        <p:txBody>
          <a:bodyPr anchorCtr="0" anchor="t" bIns="0" lIns="0" spcFirstLastPara="1" rIns="0" wrap="square" tIns="0">
            <a:noAutofit/>
          </a:bodyPr>
          <a:lstStyle/>
          <a:p>
            <a:pPr indent="0" lvl="0" marL="0" marR="0" rtl="0" algn="ctr">
              <a:lnSpc>
                <a:spcPct val="134083"/>
              </a:lnSpc>
              <a:spcBef>
                <a:spcPts val="0"/>
              </a:spcBef>
              <a:spcAft>
                <a:spcPts val="0"/>
              </a:spcAft>
              <a:buNone/>
            </a:pPr>
            <a:r>
              <a:rPr lang="iw" sz="1200">
                <a:solidFill>
                  <a:srgbClr val="0A0A0A"/>
                </a:solidFill>
                <a:latin typeface="Open Sans"/>
                <a:ea typeface="Open Sans"/>
                <a:cs typeface="Open Sans"/>
                <a:sym typeface="Open Sans"/>
              </a:rPr>
              <a:t>2-3 categories with very different values</a:t>
            </a:r>
            <a:endParaRPr i="0" sz="1238" u="none" cap="none" strike="noStrike">
              <a:solidFill>
                <a:srgbClr val="0A0A0A"/>
              </a:solidFill>
              <a:latin typeface="Open Sans"/>
              <a:ea typeface="Open Sans"/>
              <a:cs typeface="Open Sans"/>
              <a:sym typeface="Open Sans"/>
            </a:endParaRPr>
          </a:p>
        </p:txBody>
      </p:sp>
      <p:sp>
        <p:nvSpPr>
          <p:cNvPr id="464" name="Google Shape;464;p49"/>
          <p:cNvSpPr/>
          <p:nvPr/>
        </p:nvSpPr>
        <p:spPr>
          <a:xfrm>
            <a:off x="3484925" y="3982475"/>
            <a:ext cx="1962000" cy="445800"/>
          </a:xfrm>
          <a:prstGeom prst="rect">
            <a:avLst/>
          </a:prstGeom>
          <a:noFill/>
          <a:ln>
            <a:noFill/>
          </a:ln>
        </p:spPr>
        <p:txBody>
          <a:bodyPr anchorCtr="0" anchor="t" bIns="0" lIns="0" spcFirstLastPara="1" rIns="0" wrap="square" tIns="0">
            <a:noAutofit/>
          </a:bodyPr>
          <a:lstStyle/>
          <a:p>
            <a:pPr indent="0" lvl="0" marL="0" marR="0" rtl="0" algn="ctr">
              <a:lnSpc>
                <a:spcPct val="134083"/>
              </a:lnSpc>
              <a:spcBef>
                <a:spcPts val="0"/>
              </a:spcBef>
              <a:spcAft>
                <a:spcPts val="0"/>
              </a:spcAft>
              <a:buNone/>
            </a:pPr>
            <a:r>
              <a:rPr lang="iw" sz="1200">
                <a:solidFill>
                  <a:srgbClr val="0A0A0A"/>
                </a:solidFill>
                <a:latin typeface="Open Sans"/>
                <a:ea typeface="Open Sans"/>
                <a:cs typeface="Open Sans"/>
                <a:sym typeface="Open Sans"/>
              </a:rPr>
              <a:t>4-6 categories with fairly different values</a:t>
            </a:r>
            <a:endParaRPr i="0" sz="1238" u="none" cap="none" strike="noStrike">
              <a:solidFill>
                <a:srgbClr val="0A0A0A"/>
              </a:solidFill>
              <a:latin typeface="Open Sans"/>
              <a:ea typeface="Open Sans"/>
              <a:cs typeface="Open Sans"/>
              <a:sym typeface="Open Sans"/>
            </a:endParaRPr>
          </a:p>
        </p:txBody>
      </p:sp>
      <p:sp>
        <p:nvSpPr>
          <p:cNvPr id="465" name="Google Shape;465;p49"/>
          <p:cNvSpPr/>
          <p:nvPr/>
        </p:nvSpPr>
        <p:spPr>
          <a:xfrm>
            <a:off x="6573950" y="3982475"/>
            <a:ext cx="1962000" cy="445800"/>
          </a:xfrm>
          <a:prstGeom prst="rect">
            <a:avLst/>
          </a:prstGeom>
          <a:noFill/>
          <a:ln>
            <a:noFill/>
          </a:ln>
        </p:spPr>
        <p:txBody>
          <a:bodyPr anchorCtr="0" anchor="t" bIns="0" lIns="0" spcFirstLastPara="1" rIns="0" wrap="square" tIns="0">
            <a:noAutofit/>
          </a:bodyPr>
          <a:lstStyle/>
          <a:p>
            <a:pPr indent="0" lvl="0" marL="0" marR="0" rtl="0" algn="ctr">
              <a:lnSpc>
                <a:spcPct val="134083"/>
              </a:lnSpc>
              <a:spcBef>
                <a:spcPts val="0"/>
              </a:spcBef>
              <a:spcAft>
                <a:spcPts val="0"/>
              </a:spcAft>
              <a:buNone/>
            </a:pPr>
            <a:r>
              <a:rPr lang="iw" sz="1200">
                <a:solidFill>
                  <a:srgbClr val="0A0A0A"/>
                </a:solidFill>
                <a:latin typeface="Open Sans"/>
                <a:ea typeface="Open Sans"/>
                <a:cs typeface="Open Sans"/>
                <a:sym typeface="Open Sans"/>
              </a:rPr>
              <a:t>7+</a:t>
            </a:r>
            <a:r>
              <a:rPr lang="iw" sz="1200">
                <a:solidFill>
                  <a:srgbClr val="0A0A0A"/>
                </a:solidFill>
                <a:latin typeface="Open Sans"/>
                <a:ea typeface="Open Sans"/>
                <a:cs typeface="Open Sans"/>
                <a:sym typeface="Open Sans"/>
              </a:rPr>
              <a:t> categories with indistinguishable values</a:t>
            </a:r>
            <a:endParaRPr i="0" sz="1238" u="none" cap="none" strike="noStrike">
              <a:solidFill>
                <a:srgbClr val="0A0A0A"/>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70" name="Shape 470"/>
        <p:cNvGrpSpPr/>
        <p:nvPr/>
      </p:nvGrpSpPr>
      <p:grpSpPr>
        <a:xfrm>
          <a:off x="0" y="0"/>
          <a:ext cx="0" cy="0"/>
          <a:chOff x="0" y="0"/>
          <a:chExt cx="0" cy="0"/>
        </a:xfrm>
      </p:grpSpPr>
      <p:sp>
        <p:nvSpPr>
          <p:cNvPr id="471" name="Google Shape;471;p50"/>
          <p:cNvSpPr/>
          <p:nvPr/>
        </p:nvSpPr>
        <p:spPr>
          <a:xfrm>
            <a:off x="477451" y="478300"/>
            <a:ext cx="80280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Which chart is better? Why?</a:t>
            </a:r>
            <a:endParaRPr sz="2700">
              <a:solidFill>
                <a:srgbClr val="053220"/>
              </a:solidFill>
              <a:latin typeface="Source Serif Pro"/>
              <a:ea typeface="Source Serif Pro"/>
              <a:cs typeface="Source Serif Pro"/>
              <a:sym typeface="Source Serif Pro"/>
            </a:endParaRPr>
          </a:p>
        </p:txBody>
      </p:sp>
      <p:sp>
        <p:nvSpPr>
          <p:cNvPr id="472" name="Google Shape;472;p50"/>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Raise your emoji hand to speak or type in the Zoom chat</a:t>
            </a:r>
            <a:endParaRPr i="0" sz="1238" u="none" cap="none" strike="noStrike">
              <a:solidFill>
                <a:schemeClr val="dk1"/>
              </a:solidFill>
              <a:latin typeface="Open Sans Medium"/>
              <a:ea typeface="Open Sans Medium"/>
              <a:cs typeface="Open Sans Medium"/>
              <a:sym typeface="Open Sans Medium"/>
            </a:endParaRPr>
          </a:p>
        </p:txBody>
      </p:sp>
      <p:sp>
        <p:nvSpPr>
          <p:cNvPr id="473" name="Google Shape;473;p50"/>
          <p:cNvSpPr/>
          <p:nvPr/>
        </p:nvSpPr>
        <p:spPr>
          <a:xfrm>
            <a:off x="558000" y="1547525"/>
            <a:ext cx="8028000" cy="305400"/>
          </a:xfrm>
          <a:prstGeom prst="rect">
            <a:avLst/>
          </a:prstGeom>
          <a:noFill/>
          <a:ln>
            <a:noFill/>
          </a:ln>
        </p:spPr>
        <p:txBody>
          <a:bodyPr anchorCtr="0" anchor="t" bIns="0" lIns="0" spcFirstLastPara="1" rIns="0" wrap="square" tIns="0">
            <a:noAutofit/>
          </a:bodyPr>
          <a:lstStyle/>
          <a:p>
            <a:pPr indent="0" lvl="0" marL="0" rtl="0" algn="l">
              <a:lnSpc>
                <a:spcPct val="125357"/>
              </a:lnSpc>
              <a:spcBef>
                <a:spcPts val="0"/>
              </a:spcBef>
              <a:spcAft>
                <a:spcPts val="0"/>
              </a:spcAft>
              <a:buNone/>
            </a:pPr>
            <a:r>
              <a:rPr lang="iw" sz="1500">
                <a:solidFill>
                  <a:srgbClr val="0A0A0A"/>
                </a:solidFill>
                <a:latin typeface="Source Serif Pro"/>
                <a:ea typeface="Source Serif Pro"/>
                <a:cs typeface="Source Serif Pro"/>
                <a:sym typeface="Source Serif Pro"/>
              </a:rPr>
              <a:t>For every </a:t>
            </a:r>
            <a:r>
              <a:rPr b="1" lang="iw" sz="1500">
                <a:solidFill>
                  <a:srgbClr val="0A0A0A"/>
                </a:solidFill>
                <a:latin typeface="Source Serif Pro"/>
                <a:ea typeface="Source Serif Pro"/>
                <a:cs typeface="Source Serif Pro"/>
                <a:sym typeface="Source Serif Pro"/>
              </a:rPr>
              <a:t>$1 USD invested</a:t>
            </a:r>
            <a:r>
              <a:rPr lang="iw" sz="1500">
                <a:solidFill>
                  <a:srgbClr val="0A0A0A"/>
                </a:solidFill>
                <a:latin typeface="Source Serif Pro"/>
                <a:ea typeface="Source Serif Pro"/>
                <a:cs typeface="Source Serif Pro"/>
                <a:sym typeface="Source Serif Pro"/>
              </a:rPr>
              <a:t> in treatment for depression &amp; anxiety, there is a </a:t>
            </a:r>
            <a:r>
              <a:rPr b="1" lang="iw" sz="1500">
                <a:solidFill>
                  <a:srgbClr val="0A0A0A"/>
                </a:solidFill>
                <a:latin typeface="Source Serif Pro"/>
                <a:ea typeface="Source Serif Pro"/>
                <a:cs typeface="Source Serif Pro"/>
                <a:sym typeface="Source Serif Pro"/>
              </a:rPr>
              <a:t>return of $5 USD</a:t>
            </a:r>
            <a:r>
              <a:rPr lang="iw" sz="1500">
                <a:solidFill>
                  <a:srgbClr val="0A0A0A"/>
                </a:solidFill>
                <a:latin typeface="Source Serif Pro"/>
                <a:ea typeface="Source Serif Pro"/>
                <a:cs typeface="Source Serif Pro"/>
                <a:sym typeface="Source Serif Pro"/>
              </a:rPr>
              <a:t>.</a:t>
            </a:r>
            <a:endParaRPr sz="1500">
              <a:solidFill>
                <a:srgbClr val="0A0A0A"/>
              </a:solidFill>
              <a:latin typeface="Source Serif Pro"/>
              <a:ea typeface="Source Serif Pro"/>
              <a:cs typeface="Source Serif Pro"/>
              <a:sym typeface="Source Serif Pro"/>
            </a:endParaRPr>
          </a:p>
          <a:p>
            <a:pPr indent="0" lvl="0" marL="0" rtl="0" algn="l">
              <a:lnSpc>
                <a:spcPct val="125357"/>
              </a:lnSpc>
              <a:spcBef>
                <a:spcPts val="0"/>
              </a:spcBef>
              <a:spcAft>
                <a:spcPts val="0"/>
              </a:spcAft>
              <a:buNone/>
            </a:pPr>
            <a:r>
              <a:t/>
            </a:r>
            <a:endParaRPr sz="1500">
              <a:solidFill>
                <a:srgbClr val="0A0A0A"/>
              </a:solidFill>
              <a:latin typeface="Source Serif Pro"/>
              <a:ea typeface="Source Serif Pro"/>
              <a:cs typeface="Source Serif Pro"/>
              <a:sym typeface="Source Serif Pro"/>
            </a:endParaRPr>
          </a:p>
        </p:txBody>
      </p:sp>
      <p:pic>
        <p:nvPicPr>
          <p:cNvPr id="474" name="Google Shape;474;p50"/>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475" name="Google Shape;475;p50"/>
          <p:cNvPicPr preferRelativeResize="0"/>
          <p:nvPr/>
        </p:nvPicPr>
        <p:blipFill rotWithShape="1">
          <a:blip r:embed="rId4">
            <a:alphaModFix/>
          </a:blip>
          <a:srcRect b="0" l="0" r="56245" t="0"/>
          <a:stretch/>
        </p:blipFill>
        <p:spPr>
          <a:xfrm>
            <a:off x="1259475" y="1993100"/>
            <a:ext cx="2823801" cy="2589600"/>
          </a:xfrm>
          <a:prstGeom prst="rect">
            <a:avLst/>
          </a:prstGeom>
          <a:noFill/>
          <a:ln>
            <a:noFill/>
          </a:ln>
        </p:spPr>
      </p:pic>
      <p:pic>
        <p:nvPicPr>
          <p:cNvPr id="476" name="Google Shape;476;p50"/>
          <p:cNvPicPr preferRelativeResize="0"/>
          <p:nvPr/>
        </p:nvPicPr>
        <p:blipFill rotWithShape="1">
          <a:blip r:embed="rId4">
            <a:alphaModFix/>
          </a:blip>
          <a:srcRect b="0" l="51573" r="0" t="0"/>
          <a:stretch/>
        </p:blipFill>
        <p:spPr>
          <a:xfrm>
            <a:off x="4897599" y="1993100"/>
            <a:ext cx="3125339" cy="2589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481" name="Shape 481"/>
        <p:cNvGrpSpPr/>
        <p:nvPr/>
      </p:nvGrpSpPr>
      <p:grpSpPr>
        <a:xfrm>
          <a:off x="0" y="0"/>
          <a:ext cx="0" cy="0"/>
          <a:chOff x="0" y="0"/>
          <a:chExt cx="0" cy="0"/>
        </a:xfrm>
      </p:grpSpPr>
      <p:sp>
        <p:nvSpPr>
          <p:cNvPr id="482" name="Google Shape;482;p51"/>
          <p:cNvSpPr/>
          <p:nvPr/>
        </p:nvSpPr>
        <p:spPr>
          <a:xfrm>
            <a:off x="477451" y="478300"/>
            <a:ext cx="80280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Bar charts win a lot of the time 💪</a:t>
            </a:r>
            <a:endParaRPr sz="2700">
              <a:solidFill>
                <a:srgbClr val="053220"/>
              </a:solidFill>
              <a:latin typeface="Source Serif Pro"/>
              <a:ea typeface="Source Serif Pro"/>
              <a:cs typeface="Source Serif Pro"/>
              <a:sym typeface="Source Serif Pro"/>
            </a:endParaRPr>
          </a:p>
        </p:txBody>
      </p:sp>
      <p:sp>
        <p:nvSpPr>
          <p:cNvPr id="483" name="Google Shape;483;p51"/>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Length is the highest on the perceptual hierarchy</a:t>
            </a:r>
            <a:endParaRPr i="0" sz="1238" u="none" cap="none" strike="noStrike">
              <a:solidFill>
                <a:schemeClr val="dk1"/>
              </a:solidFill>
              <a:latin typeface="Open Sans Medium"/>
              <a:ea typeface="Open Sans Medium"/>
              <a:cs typeface="Open Sans Medium"/>
              <a:sym typeface="Open Sans Medium"/>
            </a:endParaRPr>
          </a:p>
        </p:txBody>
      </p:sp>
      <p:sp>
        <p:nvSpPr>
          <p:cNvPr id="484" name="Google Shape;484;p51"/>
          <p:cNvSpPr/>
          <p:nvPr/>
        </p:nvSpPr>
        <p:spPr>
          <a:xfrm>
            <a:off x="558000" y="1547525"/>
            <a:ext cx="8028000" cy="305400"/>
          </a:xfrm>
          <a:prstGeom prst="rect">
            <a:avLst/>
          </a:prstGeom>
          <a:noFill/>
          <a:ln>
            <a:noFill/>
          </a:ln>
        </p:spPr>
        <p:txBody>
          <a:bodyPr anchorCtr="0" anchor="t" bIns="0" lIns="0" spcFirstLastPara="1" rIns="0" wrap="square" tIns="0">
            <a:noAutofit/>
          </a:bodyPr>
          <a:lstStyle/>
          <a:p>
            <a:pPr indent="0" lvl="0" marL="0" rtl="0" algn="l">
              <a:lnSpc>
                <a:spcPct val="125357"/>
              </a:lnSpc>
              <a:spcBef>
                <a:spcPts val="0"/>
              </a:spcBef>
              <a:spcAft>
                <a:spcPts val="0"/>
              </a:spcAft>
              <a:buNone/>
            </a:pPr>
            <a:r>
              <a:rPr lang="iw" sz="1500">
                <a:solidFill>
                  <a:srgbClr val="0A0A0A"/>
                </a:solidFill>
                <a:latin typeface="Source Serif Pro"/>
                <a:ea typeface="Source Serif Pro"/>
                <a:cs typeface="Source Serif Pro"/>
                <a:sym typeface="Source Serif Pro"/>
              </a:rPr>
              <a:t>For every </a:t>
            </a:r>
            <a:r>
              <a:rPr b="1" lang="iw" sz="1500">
                <a:solidFill>
                  <a:srgbClr val="0A0A0A"/>
                </a:solidFill>
                <a:latin typeface="Source Serif Pro"/>
                <a:ea typeface="Source Serif Pro"/>
                <a:cs typeface="Source Serif Pro"/>
                <a:sym typeface="Source Serif Pro"/>
              </a:rPr>
              <a:t>$1 USD invested</a:t>
            </a:r>
            <a:r>
              <a:rPr lang="iw" sz="1500">
                <a:solidFill>
                  <a:srgbClr val="0A0A0A"/>
                </a:solidFill>
                <a:latin typeface="Source Serif Pro"/>
                <a:ea typeface="Source Serif Pro"/>
                <a:cs typeface="Source Serif Pro"/>
                <a:sym typeface="Source Serif Pro"/>
              </a:rPr>
              <a:t> in treatment for depression &amp; anxiety, there is a </a:t>
            </a:r>
            <a:r>
              <a:rPr b="1" lang="iw" sz="1500">
                <a:solidFill>
                  <a:srgbClr val="0A0A0A"/>
                </a:solidFill>
                <a:latin typeface="Source Serif Pro"/>
                <a:ea typeface="Source Serif Pro"/>
                <a:cs typeface="Source Serif Pro"/>
                <a:sym typeface="Source Serif Pro"/>
              </a:rPr>
              <a:t>return of $5 USD</a:t>
            </a:r>
            <a:r>
              <a:rPr lang="iw" sz="1500">
                <a:solidFill>
                  <a:srgbClr val="0A0A0A"/>
                </a:solidFill>
                <a:latin typeface="Source Serif Pro"/>
                <a:ea typeface="Source Serif Pro"/>
                <a:cs typeface="Source Serif Pro"/>
                <a:sym typeface="Source Serif Pro"/>
              </a:rPr>
              <a:t>.</a:t>
            </a:r>
            <a:endParaRPr sz="1500">
              <a:solidFill>
                <a:srgbClr val="0A0A0A"/>
              </a:solidFill>
              <a:latin typeface="Source Serif Pro"/>
              <a:ea typeface="Source Serif Pro"/>
              <a:cs typeface="Source Serif Pro"/>
              <a:sym typeface="Source Serif Pro"/>
            </a:endParaRPr>
          </a:p>
          <a:p>
            <a:pPr indent="0" lvl="0" marL="0" rtl="0" algn="l">
              <a:lnSpc>
                <a:spcPct val="125357"/>
              </a:lnSpc>
              <a:spcBef>
                <a:spcPts val="0"/>
              </a:spcBef>
              <a:spcAft>
                <a:spcPts val="0"/>
              </a:spcAft>
              <a:buNone/>
            </a:pPr>
            <a:r>
              <a:t/>
            </a:r>
            <a:endParaRPr sz="1500">
              <a:solidFill>
                <a:srgbClr val="0A0A0A"/>
              </a:solidFill>
              <a:latin typeface="Source Serif Pro"/>
              <a:ea typeface="Source Serif Pro"/>
              <a:cs typeface="Source Serif Pro"/>
              <a:sym typeface="Source Serif Pro"/>
            </a:endParaRPr>
          </a:p>
        </p:txBody>
      </p:sp>
      <p:pic>
        <p:nvPicPr>
          <p:cNvPr id="485" name="Google Shape;485;p51"/>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486" name="Google Shape;486;p51"/>
          <p:cNvPicPr preferRelativeResize="0"/>
          <p:nvPr/>
        </p:nvPicPr>
        <p:blipFill rotWithShape="1">
          <a:blip r:embed="rId4">
            <a:alphaModFix/>
          </a:blip>
          <a:srcRect b="0" l="0" r="56245" t="0"/>
          <a:stretch/>
        </p:blipFill>
        <p:spPr>
          <a:xfrm>
            <a:off x="1259475" y="1993100"/>
            <a:ext cx="2823801" cy="2589600"/>
          </a:xfrm>
          <a:prstGeom prst="rect">
            <a:avLst/>
          </a:prstGeom>
          <a:noFill/>
          <a:ln>
            <a:noFill/>
          </a:ln>
        </p:spPr>
      </p:pic>
      <p:pic>
        <p:nvPicPr>
          <p:cNvPr id="487" name="Google Shape;487;p51"/>
          <p:cNvPicPr preferRelativeResize="0"/>
          <p:nvPr/>
        </p:nvPicPr>
        <p:blipFill rotWithShape="1">
          <a:blip r:embed="rId4">
            <a:alphaModFix/>
          </a:blip>
          <a:srcRect b="0" l="51573" r="0" t="0"/>
          <a:stretch/>
        </p:blipFill>
        <p:spPr>
          <a:xfrm>
            <a:off x="4897599" y="1993100"/>
            <a:ext cx="3125339" cy="2589600"/>
          </a:xfrm>
          <a:prstGeom prst="rect">
            <a:avLst/>
          </a:prstGeom>
          <a:noFill/>
          <a:ln>
            <a:noFill/>
          </a:ln>
        </p:spPr>
      </p:pic>
      <p:sp>
        <p:nvSpPr>
          <p:cNvPr id="488" name="Google Shape;488;p51"/>
          <p:cNvSpPr txBox="1"/>
          <p:nvPr/>
        </p:nvSpPr>
        <p:spPr>
          <a:xfrm>
            <a:off x="4084940" y="2426000"/>
            <a:ext cx="6606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iw" sz="10000">
                <a:solidFill>
                  <a:srgbClr val="053220"/>
                </a:solidFill>
                <a:latin typeface="Source Serif Pro"/>
                <a:ea typeface="Source Serif Pro"/>
                <a:cs typeface="Source Serif Pro"/>
                <a:sym typeface="Source Serif Pro"/>
              </a:rPr>
              <a:t>&gt; </a:t>
            </a:r>
            <a:endParaRPr sz="10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2D41"/>
        </a:solidFill>
      </p:bgPr>
    </p:bg>
    <p:spTree>
      <p:nvGrpSpPr>
        <p:cNvPr id="493" name="Shape 493"/>
        <p:cNvGrpSpPr/>
        <p:nvPr/>
      </p:nvGrpSpPr>
      <p:grpSpPr>
        <a:xfrm>
          <a:off x="0" y="0"/>
          <a:ext cx="0" cy="0"/>
          <a:chOff x="0" y="0"/>
          <a:chExt cx="0" cy="0"/>
        </a:xfrm>
      </p:grpSpPr>
      <p:sp>
        <p:nvSpPr>
          <p:cNvPr id="494" name="Google Shape;494;p52"/>
          <p:cNvSpPr/>
          <p:nvPr/>
        </p:nvSpPr>
        <p:spPr>
          <a:xfrm>
            <a:off x="1726517" y="1883650"/>
            <a:ext cx="5692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FFC8F0"/>
                </a:solidFill>
                <a:latin typeface="Source Serif Pro"/>
                <a:ea typeface="Source Serif Pro"/>
                <a:cs typeface="Source Serif Pro"/>
                <a:sym typeface="Source Serif Pro"/>
              </a:rPr>
              <a:t>What questions do you have?</a:t>
            </a:r>
            <a:endParaRPr sz="2700">
              <a:solidFill>
                <a:srgbClr val="FFC8F0"/>
              </a:solidFill>
              <a:latin typeface="Source Serif Pro"/>
              <a:ea typeface="Source Serif Pro"/>
              <a:cs typeface="Source Serif Pro"/>
              <a:sym typeface="Source Serif Pro"/>
            </a:endParaRPr>
          </a:p>
        </p:txBody>
      </p:sp>
      <p:sp>
        <p:nvSpPr>
          <p:cNvPr id="495" name="Google Shape;495;p52"/>
          <p:cNvSpPr/>
          <p:nvPr/>
        </p:nvSpPr>
        <p:spPr>
          <a:xfrm>
            <a:off x="1724675" y="2367450"/>
            <a:ext cx="54579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i="0" lang="iw" sz="1200" u="none" cap="none" strike="noStrike">
                <a:solidFill>
                  <a:srgbClr val="FFC8F0"/>
                </a:solidFill>
                <a:latin typeface="Open Sans"/>
                <a:ea typeface="Open Sans"/>
                <a:cs typeface="Open Sans"/>
                <a:sym typeface="Open Sans"/>
              </a:rPr>
              <a:t>Feel free to raise your emoji hand</a:t>
            </a:r>
            <a:r>
              <a:rPr lang="iw" sz="1200">
                <a:solidFill>
                  <a:srgbClr val="FFC8F0"/>
                </a:solidFill>
                <a:latin typeface="Open Sans"/>
                <a:ea typeface="Open Sans"/>
                <a:cs typeface="Open Sans"/>
                <a:sym typeface="Open Sans"/>
              </a:rPr>
              <a:t> </a:t>
            </a:r>
            <a:r>
              <a:rPr i="0" lang="iw" sz="1200" u="none" cap="none" strike="noStrike">
                <a:solidFill>
                  <a:srgbClr val="FFC8F0"/>
                </a:solidFill>
                <a:latin typeface="Open Sans"/>
                <a:ea typeface="Open Sans"/>
                <a:cs typeface="Open Sans"/>
                <a:sym typeface="Open Sans"/>
              </a:rPr>
              <a:t>or type into the chat.</a:t>
            </a:r>
            <a:endParaRPr i="0" sz="1238" u="none" cap="none" strike="noStrike">
              <a:solidFill>
                <a:srgbClr val="FFC8F0"/>
              </a:solidFill>
              <a:latin typeface="Open Sans"/>
              <a:ea typeface="Open Sans"/>
              <a:cs typeface="Open Sans"/>
              <a:sym typeface="Open Sans"/>
            </a:endParaRPr>
          </a:p>
        </p:txBody>
      </p:sp>
      <p:pic>
        <p:nvPicPr>
          <p:cNvPr id="496" name="Google Shape;496;p52"/>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501" name="Shape 501"/>
        <p:cNvGrpSpPr/>
        <p:nvPr/>
      </p:nvGrpSpPr>
      <p:grpSpPr>
        <a:xfrm>
          <a:off x="0" y="0"/>
          <a:ext cx="0" cy="0"/>
          <a:chOff x="0" y="0"/>
          <a:chExt cx="0" cy="0"/>
        </a:xfrm>
      </p:grpSpPr>
      <p:sp>
        <p:nvSpPr>
          <p:cNvPr id="502" name="Google Shape;502;p53"/>
          <p:cNvSpPr/>
          <p:nvPr/>
        </p:nvSpPr>
        <p:spPr>
          <a:xfrm>
            <a:off x="630112" y="610075"/>
            <a:ext cx="2479200" cy="990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iw" sz="3200">
                <a:solidFill>
                  <a:srgbClr val="A9F696"/>
                </a:solidFill>
                <a:latin typeface="Source Serif Pro"/>
                <a:ea typeface="Source Serif Pro"/>
                <a:cs typeface="Source Serif Pro"/>
                <a:sym typeface="Source Serif Pro"/>
              </a:rPr>
              <a:t>Wrap-up</a:t>
            </a:r>
            <a:endParaRPr sz="3200" u="none" cap="none" strike="noStrike">
              <a:solidFill>
                <a:srgbClr val="A9F696"/>
              </a:solidFill>
              <a:latin typeface="Source Serif Pro"/>
              <a:ea typeface="Source Serif Pro"/>
              <a:cs typeface="Source Serif Pro"/>
              <a:sym typeface="Source Serif Pro"/>
            </a:endParaRPr>
          </a:p>
        </p:txBody>
      </p:sp>
      <p:sp>
        <p:nvSpPr>
          <p:cNvPr id="503" name="Google Shape;503;p53"/>
          <p:cNvSpPr/>
          <p:nvPr/>
        </p:nvSpPr>
        <p:spPr>
          <a:xfrm>
            <a:off x="630100" y="1600675"/>
            <a:ext cx="3923700" cy="1628700"/>
          </a:xfrm>
          <a:prstGeom prst="rect">
            <a:avLst/>
          </a:prstGeom>
          <a:noFill/>
          <a:ln>
            <a:noFill/>
          </a:ln>
        </p:spPr>
        <p:txBody>
          <a:bodyPr anchorCtr="0" anchor="t" bIns="0" lIns="0" spcFirstLastPara="1" rIns="0" wrap="square" tIns="0">
            <a:noAutofit/>
          </a:bodyPr>
          <a:lstStyle/>
          <a:p>
            <a:pPr indent="-165100" lvl="0" marL="190500" marR="0" rtl="0" algn="l">
              <a:lnSpc>
                <a:spcPct val="115000"/>
              </a:lnSpc>
              <a:spcBef>
                <a:spcPts val="0"/>
              </a:spcBef>
              <a:spcAft>
                <a:spcPts val="0"/>
              </a:spcAft>
              <a:buClr>
                <a:schemeClr val="lt1"/>
              </a:buClr>
              <a:buSzPts val="1400"/>
              <a:buFont typeface="Open Sans"/>
              <a:buChar char="•"/>
            </a:pPr>
            <a:r>
              <a:rPr lang="iw">
                <a:solidFill>
                  <a:schemeClr val="lt1"/>
                </a:solidFill>
                <a:latin typeface="Open Sans"/>
                <a:ea typeface="Open Sans"/>
                <a:cs typeface="Open Sans"/>
                <a:sym typeface="Open Sans"/>
              </a:rPr>
              <a:t>Campus material is live and available 24/7.</a:t>
            </a:r>
            <a:endParaRPr>
              <a:solidFill>
                <a:schemeClr val="lt1"/>
              </a:solidFill>
              <a:latin typeface="Open Sans"/>
              <a:ea typeface="Open Sans"/>
              <a:cs typeface="Open Sans"/>
              <a:sym typeface="Open Sans"/>
            </a:endParaRPr>
          </a:p>
          <a:p>
            <a:pPr indent="-165100" lvl="0" marL="190500" marR="0" rtl="0" algn="l">
              <a:lnSpc>
                <a:spcPct val="115000"/>
              </a:lnSpc>
              <a:spcBef>
                <a:spcPts val="1000"/>
              </a:spcBef>
              <a:spcAft>
                <a:spcPts val="0"/>
              </a:spcAft>
              <a:buClr>
                <a:schemeClr val="lt1"/>
              </a:buClr>
              <a:buSzPts val="1400"/>
              <a:buFont typeface="Open Sans"/>
              <a:buChar char="•"/>
            </a:pPr>
            <a:r>
              <a:rPr lang="iw">
                <a:solidFill>
                  <a:schemeClr val="lt1"/>
                </a:solidFill>
                <a:latin typeface="Open Sans"/>
                <a:ea typeface="Open Sans"/>
                <a:cs typeface="Open Sans"/>
                <a:sym typeface="Open Sans"/>
              </a:rPr>
              <a:t>Use Chat Bubble as much as you need!</a:t>
            </a:r>
            <a:endParaRPr>
              <a:solidFill>
                <a:schemeClr val="lt1"/>
              </a:solidFill>
              <a:latin typeface="Open Sans"/>
              <a:ea typeface="Open Sans"/>
              <a:cs typeface="Open Sans"/>
              <a:sym typeface="Open Sans"/>
            </a:endParaRPr>
          </a:p>
          <a:p>
            <a:pPr indent="-165100" lvl="0" marL="190500" marR="0" rtl="0" algn="l">
              <a:lnSpc>
                <a:spcPct val="115000"/>
              </a:lnSpc>
              <a:spcBef>
                <a:spcPts val="1000"/>
              </a:spcBef>
              <a:spcAft>
                <a:spcPts val="0"/>
              </a:spcAft>
              <a:buClr>
                <a:schemeClr val="lt1"/>
              </a:buClr>
              <a:buSzPts val="1400"/>
              <a:buFont typeface="Open Sans"/>
              <a:buChar char="•"/>
            </a:pPr>
            <a:r>
              <a:rPr lang="iw">
                <a:solidFill>
                  <a:schemeClr val="lt1"/>
                </a:solidFill>
                <a:latin typeface="Open Sans"/>
                <a:ea typeface="Open Sans"/>
                <a:cs typeface="Open Sans"/>
                <a:sym typeface="Open Sans"/>
              </a:rPr>
              <a:t>Reach out w/ questions via Slack.</a:t>
            </a:r>
            <a:endParaRPr>
              <a:solidFill>
                <a:schemeClr val="lt1"/>
              </a:solidFill>
              <a:latin typeface="Open Sans"/>
              <a:ea typeface="Open Sans"/>
              <a:cs typeface="Open Sans"/>
              <a:sym typeface="Open Sans"/>
            </a:endParaRPr>
          </a:p>
          <a:p>
            <a:pPr indent="-165100" lvl="0" marL="190500" marR="0" rtl="0" algn="l">
              <a:lnSpc>
                <a:spcPct val="115000"/>
              </a:lnSpc>
              <a:spcBef>
                <a:spcPts val="1000"/>
              </a:spcBef>
              <a:spcAft>
                <a:spcPts val="1000"/>
              </a:spcAft>
              <a:buClr>
                <a:schemeClr val="lt1"/>
              </a:buClr>
              <a:buSzPts val="1400"/>
              <a:buFont typeface="Open Sans"/>
              <a:buChar char="•"/>
            </a:pPr>
            <a:r>
              <a:rPr lang="iw">
                <a:solidFill>
                  <a:schemeClr val="lt1"/>
                </a:solidFill>
                <a:latin typeface="Open Sans"/>
                <a:ea typeface="Open Sans"/>
                <a:cs typeface="Open Sans"/>
                <a:sym typeface="Open Sans"/>
              </a:rPr>
              <a:t>Next live session on Wednesday</a:t>
            </a:r>
            <a:endParaRPr>
              <a:solidFill>
                <a:schemeClr val="lt1"/>
              </a:solidFill>
              <a:latin typeface="Open Sans"/>
              <a:ea typeface="Open Sans"/>
              <a:cs typeface="Open Sans"/>
              <a:sym typeface="Open Sans"/>
            </a:endParaRPr>
          </a:p>
        </p:txBody>
      </p:sp>
      <p:pic>
        <p:nvPicPr>
          <p:cNvPr id="504" name="Google Shape;504;p53"/>
          <p:cNvPicPr preferRelativeResize="0"/>
          <p:nvPr/>
        </p:nvPicPr>
        <p:blipFill rotWithShape="1">
          <a:blip r:embed="rId3">
            <a:alphaModFix/>
          </a:blip>
          <a:srcRect b="20092" l="0" r="0" t="7710"/>
          <a:stretch/>
        </p:blipFill>
        <p:spPr>
          <a:xfrm flipH="1">
            <a:off x="5201468" y="857356"/>
            <a:ext cx="3266284" cy="3537158"/>
          </a:xfrm>
          <a:prstGeom prst="rect">
            <a:avLst/>
          </a:prstGeom>
          <a:noFill/>
          <a:ln>
            <a:noFill/>
          </a:ln>
        </p:spPr>
      </p:pic>
      <p:sp>
        <p:nvSpPr>
          <p:cNvPr id="505" name="Google Shape;505;p53"/>
          <p:cNvSpPr/>
          <p:nvPr/>
        </p:nvSpPr>
        <p:spPr>
          <a:xfrm>
            <a:off x="5109750" y="768700"/>
            <a:ext cx="819900" cy="705000"/>
          </a:xfrm>
          <a:prstGeom prst="rect">
            <a:avLst/>
          </a:prstGeom>
          <a:solidFill>
            <a:srgbClr val="193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3"/>
          <p:cNvSpPr/>
          <p:nvPr/>
        </p:nvSpPr>
        <p:spPr>
          <a:xfrm>
            <a:off x="7674142" y="3731569"/>
            <a:ext cx="819900" cy="705000"/>
          </a:xfrm>
          <a:prstGeom prst="rect">
            <a:avLst/>
          </a:prstGeom>
          <a:solidFill>
            <a:srgbClr val="193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53"/>
          <p:cNvPicPr preferRelativeResize="0"/>
          <p:nvPr/>
        </p:nvPicPr>
        <p:blipFill rotWithShape="1">
          <a:blip r:embed="rId4">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pic>
        <p:nvPicPr>
          <p:cNvPr descr="https://pitch-assets-ccb95893-de3f-4266-973c-20049231b248.s3.eu-west-1.amazonaws.com/0ed5c702-4844-4f3f-90ef-be6fa4c017c5?pitch-bytes=5550&amp;pitch-content-type=image%2Fsvg%2Bxml" id="89" name="Google Shape;89;p18"/>
          <p:cNvPicPr preferRelativeResize="0"/>
          <p:nvPr/>
        </p:nvPicPr>
        <p:blipFill rotWithShape="1">
          <a:blip r:embed="rId3">
            <a:alphaModFix/>
          </a:blip>
          <a:srcRect b="0" l="0" r="0" t="0"/>
          <a:stretch/>
        </p:blipFill>
        <p:spPr>
          <a:xfrm>
            <a:off x="0" y="0"/>
            <a:ext cx="9144000" cy="5143500"/>
          </a:xfrm>
          <a:prstGeom prst="rect">
            <a:avLst/>
          </a:prstGeom>
          <a:noFill/>
          <a:ln>
            <a:noFill/>
          </a:ln>
        </p:spPr>
      </p:pic>
      <p:cxnSp>
        <p:nvCxnSpPr>
          <p:cNvPr id="90" name="Google Shape;90;p18"/>
          <p:cNvCxnSpPr/>
          <p:nvPr/>
        </p:nvCxnSpPr>
        <p:spPr>
          <a:xfrm>
            <a:off x="5522276" y="1636390"/>
            <a:ext cx="2799345" cy="0"/>
          </a:xfrm>
          <a:prstGeom prst="straightConnector1">
            <a:avLst/>
          </a:prstGeom>
          <a:solidFill>
            <a:srgbClr val="009B50"/>
          </a:solidFill>
          <a:ln cap="flat" cmpd="sng" w="9525">
            <a:solidFill>
              <a:srgbClr val="193325"/>
            </a:solidFill>
            <a:prstDash val="solid"/>
            <a:round/>
            <a:headEnd len="sm" w="sm" type="none"/>
            <a:tailEnd len="sm" w="sm" type="none"/>
          </a:ln>
        </p:spPr>
      </p:cxnSp>
      <p:cxnSp>
        <p:nvCxnSpPr>
          <p:cNvPr id="91" name="Google Shape;91;p18"/>
          <p:cNvCxnSpPr/>
          <p:nvPr/>
        </p:nvCxnSpPr>
        <p:spPr>
          <a:xfrm>
            <a:off x="5522276" y="2172510"/>
            <a:ext cx="2799345" cy="0"/>
          </a:xfrm>
          <a:prstGeom prst="straightConnector1">
            <a:avLst/>
          </a:prstGeom>
          <a:solidFill>
            <a:srgbClr val="009B50"/>
          </a:solidFill>
          <a:ln cap="flat" cmpd="sng" w="9525">
            <a:solidFill>
              <a:srgbClr val="193325"/>
            </a:solidFill>
            <a:prstDash val="solid"/>
            <a:round/>
            <a:headEnd len="sm" w="sm" type="none"/>
            <a:tailEnd len="sm" w="sm" type="none"/>
          </a:ln>
        </p:spPr>
      </p:cxnSp>
      <p:cxnSp>
        <p:nvCxnSpPr>
          <p:cNvPr id="92" name="Google Shape;92;p18"/>
          <p:cNvCxnSpPr/>
          <p:nvPr/>
        </p:nvCxnSpPr>
        <p:spPr>
          <a:xfrm>
            <a:off x="5522276" y="2714962"/>
            <a:ext cx="2799345" cy="0"/>
          </a:xfrm>
          <a:prstGeom prst="straightConnector1">
            <a:avLst/>
          </a:prstGeom>
          <a:solidFill>
            <a:srgbClr val="009B50"/>
          </a:solidFill>
          <a:ln cap="flat" cmpd="sng" w="9525">
            <a:solidFill>
              <a:srgbClr val="193325"/>
            </a:solidFill>
            <a:prstDash val="solid"/>
            <a:round/>
            <a:headEnd len="sm" w="sm" type="none"/>
            <a:tailEnd len="sm" w="sm" type="none"/>
          </a:ln>
        </p:spPr>
      </p:cxnSp>
      <p:cxnSp>
        <p:nvCxnSpPr>
          <p:cNvPr id="93" name="Google Shape;93;p18"/>
          <p:cNvCxnSpPr/>
          <p:nvPr/>
        </p:nvCxnSpPr>
        <p:spPr>
          <a:xfrm>
            <a:off x="5522276" y="3255059"/>
            <a:ext cx="2799345" cy="0"/>
          </a:xfrm>
          <a:prstGeom prst="straightConnector1">
            <a:avLst/>
          </a:prstGeom>
          <a:solidFill>
            <a:srgbClr val="009B50"/>
          </a:solidFill>
          <a:ln cap="flat" cmpd="sng" w="9525">
            <a:solidFill>
              <a:srgbClr val="193325"/>
            </a:solidFill>
            <a:prstDash val="solid"/>
            <a:round/>
            <a:headEnd len="sm" w="sm" type="none"/>
            <a:tailEnd len="sm" w="sm" type="none"/>
          </a:ln>
        </p:spPr>
      </p:cxnSp>
      <p:sp>
        <p:nvSpPr>
          <p:cNvPr id="94" name="Google Shape;94;p18"/>
          <p:cNvSpPr/>
          <p:nvPr/>
        </p:nvSpPr>
        <p:spPr>
          <a:xfrm>
            <a:off x="5524925" y="1265475"/>
            <a:ext cx="2356800" cy="2229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a:solidFill>
                  <a:srgbClr val="0A0A0A"/>
                </a:solidFill>
                <a:latin typeface="Open Sans"/>
                <a:ea typeface="Open Sans"/>
                <a:cs typeface="Open Sans"/>
                <a:sym typeface="Open Sans"/>
              </a:rPr>
              <a:t>Power of data storytelling</a:t>
            </a:r>
            <a:endParaRPr i="0" sz="1350" u="none" cap="none" strike="noStrike">
              <a:solidFill>
                <a:srgbClr val="0A0A0A"/>
              </a:solidFill>
              <a:latin typeface="Open Sans"/>
              <a:ea typeface="Open Sans"/>
              <a:cs typeface="Open Sans"/>
              <a:sym typeface="Open Sans"/>
            </a:endParaRPr>
          </a:p>
        </p:txBody>
      </p:sp>
      <p:sp>
        <p:nvSpPr>
          <p:cNvPr id="95" name="Google Shape;95;p18"/>
          <p:cNvSpPr/>
          <p:nvPr/>
        </p:nvSpPr>
        <p:spPr>
          <a:xfrm>
            <a:off x="5524927" y="1800925"/>
            <a:ext cx="2131800" cy="2229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a:solidFill>
                  <a:srgbClr val="0A0A0A"/>
                </a:solidFill>
                <a:latin typeface="Open Sans"/>
                <a:ea typeface="Open Sans"/>
                <a:cs typeface="Open Sans"/>
                <a:sym typeface="Open Sans"/>
              </a:rPr>
              <a:t>World Mental Health Day</a:t>
            </a:r>
            <a:endParaRPr i="0" sz="1350" u="none" cap="none" strike="noStrike">
              <a:solidFill>
                <a:srgbClr val="0A0A0A"/>
              </a:solidFill>
              <a:latin typeface="Open Sans"/>
              <a:ea typeface="Open Sans"/>
              <a:cs typeface="Open Sans"/>
              <a:sym typeface="Open Sans"/>
            </a:endParaRPr>
          </a:p>
        </p:txBody>
      </p:sp>
      <p:sp>
        <p:nvSpPr>
          <p:cNvPr id="96" name="Google Shape;96;p18"/>
          <p:cNvSpPr/>
          <p:nvPr/>
        </p:nvSpPr>
        <p:spPr>
          <a:xfrm>
            <a:off x="5524913" y="2348165"/>
            <a:ext cx="1858826" cy="22287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a:solidFill>
                  <a:srgbClr val="0A0A0A"/>
                </a:solidFill>
                <a:latin typeface="Open Sans"/>
                <a:ea typeface="Open Sans"/>
                <a:cs typeface="Open Sans"/>
                <a:sym typeface="Open Sans"/>
              </a:rPr>
              <a:t>Visual encodings</a:t>
            </a:r>
            <a:endParaRPr i="0" u="none" cap="none" strike="noStrike">
              <a:solidFill>
                <a:srgbClr val="0A0A0A"/>
              </a:solidFill>
              <a:latin typeface="Open Sans"/>
              <a:ea typeface="Open Sans"/>
              <a:cs typeface="Open Sans"/>
              <a:sym typeface="Open Sans"/>
            </a:endParaRPr>
          </a:p>
        </p:txBody>
      </p:sp>
      <p:sp>
        <p:nvSpPr>
          <p:cNvPr id="97" name="Google Shape;97;p18"/>
          <p:cNvSpPr/>
          <p:nvPr/>
        </p:nvSpPr>
        <p:spPr>
          <a:xfrm>
            <a:off x="5522263" y="2873564"/>
            <a:ext cx="1858800" cy="222900"/>
          </a:xfrm>
          <a:prstGeom prst="rect">
            <a:avLst/>
          </a:prstGeom>
          <a:noFill/>
          <a:ln>
            <a:noFill/>
          </a:ln>
        </p:spPr>
        <p:txBody>
          <a:bodyPr anchorCtr="0" anchor="t" bIns="0" lIns="0" spcFirstLastPara="1" rIns="0" wrap="square" tIns="0">
            <a:noAutofit/>
          </a:bodyPr>
          <a:lstStyle/>
          <a:p>
            <a:pPr indent="0" lvl="0" marL="0" marR="0" rtl="0" algn="l">
              <a:lnSpc>
                <a:spcPct val="125357"/>
              </a:lnSpc>
              <a:spcBef>
                <a:spcPts val="0"/>
              </a:spcBef>
              <a:spcAft>
                <a:spcPts val="0"/>
              </a:spcAft>
              <a:buNone/>
            </a:pPr>
            <a:r>
              <a:rPr lang="iw">
                <a:solidFill>
                  <a:srgbClr val="0A0A0A"/>
                </a:solidFill>
                <a:latin typeface="Open Sans"/>
                <a:ea typeface="Open Sans"/>
                <a:cs typeface="Open Sans"/>
                <a:sym typeface="Open Sans"/>
              </a:rPr>
              <a:t>Questions &amp; Wrap-up</a:t>
            </a:r>
            <a:endParaRPr i="0" sz="1350" u="none" cap="none" strike="noStrike">
              <a:solidFill>
                <a:srgbClr val="0A0A0A"/>
              </a:solidFill>
              <a:latin typeface="Open Sans"/>
              <a:ea typeface="Open Sans"/>
              <a:cs typeface="Open Sans"/>
              <a:sym typeface="Open Sans"/>
            </a:endParaRPr>
          </a:p>
        </p:txBody>
      </p:sp>
      <p:sp>
        <p:nvSpPr>
          <p:cNvPr id="98" name="Google Shape;98;p18"/>
          <p:cNvSpPr/>
          <p:nvPr/>
        </p:nvSpPr>
        <p:spPr>
          <a:xfrm>
            <a:off x="476362" y="478300"/>
            <a:ext cx="2479200" cy="99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iw" sz="3600" u="none" cap="none" strike="noStrike">
                <a:solidFill>
                  <a:srgbClr val="053220"/>
                </a:solidFill>
                <a:latin typeface="Source Serif Pro"/>
                <a:ea typeface="Source Serif Pro"/>
                <a:cs typeface="Source Serif Pro"/>
                <a:sym typeface="Source Serif Pro"/>
              </a:rPr>
              <a:t>Today's</a:t>
            </a:r>
            <a:br>
              <a:rPr lang="iw" sz="3600">
                <a:solidFill>
                  <a:srgbClr val="000000"/>
                </a:solidFill>
                <a:latin typeface="Source Serif Pro"/>
                <a:ea typeface="Source Serif Pro"/>
                <a:cs typeface="Source Serif Pro"/>
                <a:sym typeface="Source Serif Pro"/>
              </a:rPr>
            </a:br>
            <a:r>
              <a:rPr lang="iw" sz="3600" u="none" cap="none" strike="noStrike">
                <a:solidFill>
                  <a:srgbClr val="053220"/>
                </a:solidFill>
                <a:latin typeface="Source Serif Pro"/>
                <a:ea typeface="Source Serif Pro"/>
                <a:cs typeface="Source Serif Pro"/>
                <a:sym typeface="Source Serif Pro"/>
              </a:rPr>
              <a:t>Agenda</a:t>
            </a:r>
            <a:endParaRPr sz="3600" u="none" cap="none" strike="noStrike">
              <a:solidFill>
                <a:srgbClr val="000000"/>
              </a:solidFill>
              <a:latin typeface="Source Serif Pro"/>
              <a:ea typeface="Source Serif Pro"/>
              <a:cs typeface="Source Serif Pro"/>
              <a:sym typeface="Source Serif Pro"/>
            </a:endParaRPr>
          </a:p>
        </p:txBody>
      </p:sp>
      <p:sp>
        <p:nvSpPr>
          <p:cNvPr id="99" name="Google Shape;99;p18"/>
          <p:cNvSpPr/>
          <p:nvPr/>
        </p:nvSpPr>
        <p:spPr>
          <a:xfrm>
            <a:off x="7807156" y="1265467"/>
            <a:ext cx="5148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20 min</a:t>
            </a:r>
            <a:endParaRPr i="0" sz="1350" u="none" cap="none" strike="noStrike">
              <a:solidFill>
                <a:srgbClr val="000000"/>
              </a:solidFill>
              <a:latin typeface="Open Sans"/>
              <a:ea typeface="Open Sans"/>
              <a:cs typeface="Open Sans"/>
              <a:sym typeface="Open Sans"/>
            </a:endParaRPr>
          </a:p>
        </p:txBody>
      </p:sp>
      <p:sp>
        <p:nvSpPr>
          <p:cNvPr id="100" name="Google Shape;100;p18"/>
          <p:cNvSpPr/>
          <p:nvPr/>
        </p:nvSpPr>
        <p:spPr>
          <a:xfrm>
            <a:off x="6999287" y="1801586"/>
            <a:ext cx="13227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10 min</a:t>
            </a:r>
            <a:endParaRPr i="0" sz="1350" u="none" cap="none" strike="noStrike">
              <a:solidFill>
                <a:srgbClr val="000000"/>
              </a:solidFill>
              <a:latin typeface="Open Sans"/>
              <a:ea typeface="Open Sans"/>
              <a:cs typeface="Open Sans"/>
              <a:sym typeface="Open Sans"/>
            </a:endParaRPr>
          </a:p>
        </p:txBody>
      </p:sp>
      <p:sp>
        <p:nvSpPr>
          <p:cNvPr id="101" name="Google Shape;101;p18"/>
          <p:cNvSpPr/>
          <p:nvPr/>
        </p:nvSpPr>
        <p:spPr>
          <a:xfrm>
            <a:off x="6999287" y="2348016"/>
            <a:ext cx="13227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15 min</a:t>
            </a:r>
            <a:endParaRPr i="0" sz="1350" u="none" cap="none" strike="noStrike">
              <a:solidFill>
                <a:srgbClr val="000000"/>
              </a:solidFill>
              <a:latin typeface="Open Sans"/>
              <a:ea typeface="Open Sans"/>
              <a:cs typeface="Open Sans"/>
              <a:sym typeface="Open Sans"/>
            </a:endParaRPr>
          </a:p>
        </p:txBody>
      </p:sp>
      <p:sp>
        <p:nvSpPr>
          <p:cNvPr id="102" name="Google Shape;102;p18"/>
          <p:cNvSpPr/>
          <p:nvPr/>
        </p:nvSpPr>
        <p:spPr>
          <a:xfrm>
            <a:off x="7881720" y="2873550"/>
            <a:ext cx="440400" cy="222900"/>
          </a:xfrm>
          <a:prstGeom prst="rect">
            <a:avLst/>
          </a:prstGeom>
          <a:noFill/>
          <a:ln>
            <a:noFill/>
          </a:ln>
        </p:spPr>
        <p:txBody>
          <a:bodyPr anchorCtr="0" anchor="ctr" bIns="0" lIns="0" spcFirstLastPara="1" rIns="0" wrap="square" tIns="0">
            <a:noAutofit/>
          </a:bodyPr>
          <a:lstStyle/>
          <a:p>
            <a:pPr indent="0" lvl="0" marL="0" marR="0" rtl="0" algn="r">
              <a:lnSpc>
                <a:spcPct val="195000"/>
              </a:lnSpc>
              <a:spcBef>
                <a:spcPts val="0"/>
              </a:spcBef>
              <a:spcAft>
                <a:spcPts val="0"/>
              </a:spcAft>
              <a:buNone/>
            </a:pPr>
            <a:r>
              <a:rPr b="1" lang="iw" sz="900">
                <a:solidFill>
                  <a:srgbClr val="009B50"/>
                </a:solidFill>
                <a:latin typeface="Open Sans"/>
                <a:ea typeface="Open Sans"/>
                <a:cs typeface="Open Sans"/>
                <a:sym typeface="Open Sans"/>
              </a:rPr>
              <a:t>5 min</a:t>
            </a:r>
            <a:endParaRPr i="0" sz="1350" u="none" cap="none" strike="noStrike">
              <a:solidFill>
                <a:srgbClr val="000000"/>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512" name="Shape 512"/>
        <p:cNvGrpSpPr/>
        <p:nvPr/>
      </p:nvGrpSpPr>
      <p:grpSpPr>
        <a:xfrm>
          <a:off x="0" y="0"/>
          <a:ext cx="0" cy="0"/>
          <a:chOff x="0" y="0"/>
          <a:chExt cx="0" cy="0"/>
        </a:xfrm>
      </p:grpSpPr>
      <p:sp>
        <p:nvSpPr>
          <p:cNvPr id="513" name="Google Shape;513;p54"/>
          <p:cNvSpPr/>
          <p:nvPr/>
        </p:nvSpPr>
        <p:spPr>
          <a:xfrm>
            <a:off x="672025" y="2373375"/>
            <a:ext cx="1620300" cy="179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4"/>
          <p:cNvSpPr/>
          <p:nvPr/>
        </p:nvSpPr>
        <p:spPr>
          <a:xfrm>
            <a:off x="2137500" y="537829"/>
            <a:ext cx="4869000" cy="56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823"/>
              </a:spcBef>
              <a:spcAft>
                <a:spcPts val="0"/>
              </a:spcAft>
              <a:buNone/>
            </a:pPr>
            <a:r>
              <a:rPr lang="iw" sz="3000">
                <a:latin typeface="Source Serif Pro"/>
                <a:ea typeface="Source Serif Pro"/>
                <a:cs typeface="Source Serif Pro"/>
                <a:sym typeface="Source Serif Pro"/>
              </a:rPr>
              <a:t>Next up…</a:t>
            </a:r>
            <a:endParaRPr sz="3000">
              <a:latin typeface="Source Serif Pro"/>
              <a:ea typeface="Source Serif Pro"/>
              <a:cs typeface="Source Serif Pro"/>
              <a:sym typeface="Source Serif Pro"/>
            </a:endParaRPr>
          </a:p>
        </p:txBody>
      </p:sp>
      <p:pic>
        <p:nvPicPr>
          <p:cNvPr id="515" name="Google Shape;515;p54"/>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id="516" name="Google Shape;516;p54"/>
          <p:cNvPicPr preferRelativeResize="0"/>
          <p:nvPr/>
        </p:nvPicPr>
        <p:blipFill>
          <a:blip r:embed="rId4">
            <a:alphaModFix/>
          </a:blip>
          <a:stretch>
            <a:fillRect/>
          </a:stretch>
        </p:blipFill>
        <p:spPr>
          <a:xfrm>
            <a:off x="3467402" y="1423925"/>
            <a:ext cx="2209198" cy="676350"/>
          </a:xfrm>
          <a:prstGeom prst="rect">
            <a:avLst/>
          </a:prstGeom>
          <a:noFill/>
          <a:ln>
            <a:noFill/>
          </a:ln>
        </p:spPr>
      </p:pic>
      <p:pic>
        <p:nvPicPr>
          <p:cNvPr id="517" name="Google Shape;517;p54"/>
          <p:cNvPicPr preferRelativeResize="0"/>
          <p:nvPr/>
        </p:nvPicPr>
        <p:blipFill>
          <a:blip r:embed="rId5">
            <a:alphaModFix/>
          </a:blip>
          <a:stretch>
            <a:fillRect/>
          </a:stretch>
        </p:blipFill>
        <p:spPr>
          <a:xfrm>
            <a:off x="7426625" y="2554227"/>
            <a:ext cx="509600" cy="509600"/>
          </a:xfrm>
          <a:prstGeom prst="rect">
            <a:avLst/>
          </a:prstGeom>
          <a:noFill/>
          <a:ln>
            <a:noFill/>
          </a:ln>
        </p:spPr>
      </p:pic>
      <p:pic>
        <p:nvPicPr>
          <p:cNvPr id="518" name="Google Shape;518;p54"/>
          <p:cNvPicPr preferRelativeResize="0"/>
          <p:nvPr/>
        </p:nvPicPr>
        <p:blipFill>
          <a:blip r:embed="rId6">
            <a:alphaModFix/>
          </a:blip>
          <a:stretch>
            <a:fillRect/>
          </a:stretch>
        </p:blipFill>
        <p:spPr>
          <a:xfrm>
            <a:off x="3293792" y="2554236"/>
            <a:ext cx="509600" cy="509600"/>
          </a:xfrm>
          <a:prstGeom prst="rect">
            <a:avLst/>
          </a:prstGeom>
          <a:noFill/>
          <a:ln>
            <a:noFill/>
          </a:ln>
        </p:spPr>
      </p:pic>
      <p:pic>
        <p:nvPicPr>
          <p:cNvPr id="519" name="Google Shape;519;p54"/>
          <p:cNvPicPr preferRelativeResize="0"/>
          <p:nvPr/>
        </p:nvPicPr>
        <p:blipFill>
          <a:blip r:embed="rId7">
            <a:alphaModFix/>
          </a:blip>
          <a:stretch>
            <a:fillRect/>
          </a:stretch>
        </p:blipFill>
        <p:spPr>
          <a:xfrm>
            <a:off x="5360208" y="2554225"/>
            <a:ext cx="509600" cy="509600"/>
          </a:xfrm>
          <a:prstGeom prst="rect">
            <a:avLst/>
          </a:prstGeom>
          <a:noFill/>
          <a:ln>
            <a:noFill/>
          </a:ln>
        </p:spPr>
      </p:pic>
      <p:pic>
        <p:nvPicPr>
          <p:cNvPr id="520" name="Google Shape;520;p54"/>
          <p:cNvPicPr preferRelativeResize="0"/>
          <p:nvPr/>
        </p:nvPicPr>
        <p:blipFill>
          <a:blip r:embed="rId8">
            <a:alphaModFix/>
          </a:blip>
          <a:stretch>
            <a:fillRect/>
          </a:stretch>
        </p:blipFill>
        <p:spPr>
          <a:xfrm>
            <a:off x="1227375" y="2554225"/>
            <a:ext cx="509600" cy="509600"/>
          </a:xfrm>
          <a:prstGeom prst="rect">
            <a:avLst/>
          </a:prstGeom>
          <a:noFill/>
          <a:ln>
            <a:noFill/>
          </a:ln>
        </p:spPr>
      </p:pic>
      <p:sp>
        <p:nvSpPr>
          <p:cNvPr id="521" name="Google Shape;521;p54"/>
          <p:cNvSpPr txBox="1"/>
          <p:nvPr/>
        </p:nvSpPr>
        <p:spPr>
          <a:xfrm>
            <a:off x="2796651" y="3175950"/>
            <a:ext cx="1503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2</a:t>
            </a:r>
            <a:endParaRPr i="1">
              <a:solidFill>
                <a:srgbClr val="5B5B5B"/>
              </a:solidFill>
              <a:latin typeface="Source Serif Pro"/>
              <a:ea typeface="Source Serif Pro"/>
              <a:cs typeface="Source Serif Pro"/>
              <a:sym typeface="Source Serif Pro"/>
            </a:endParaRPr>
          </a:p>
          <a:p>
            <a:pPr indent="0" lvl="0" marL="0" rtl="0" algn="ctr">
              <a:spcBef>
                <a:spcPts val="0"/>
              </a:spcBef>
              <a:spcAft>
                <a:spcPts val="0"/>
              </a:spcAft>
              <a:buNone/>
            </a:pPr>
            <a:r>
              <a:rPr lang="iw">
                <a:solidFill>
                  <a:srgbClr val="5B5B5B"/>
                </a:solidFill>
                <a:latin typeface="Source Serif Pro"/>
                <a:ea typeface="Source Serif Pro"/>
                <a:cs typeface="Source Serif Pro"/>
                <a:sym typeface="Source Serif Pro"/>
              </a:rPr>
              <a:t>Marketing Budget Analysis</a:t>
            </a:r>
            <a:endParaRPr>
              <a:solidFill>
                <a:srgbClr val="5B5B5B"/>
              </a:solidFill>
              <a:latin typeface="Source Serif Pro"/>
              <a:ea typeface="Source Serif Pro"/>
              <a:cs typeface="Source Serif Pro"/>
              <a:sym typeface="Source Serif Pro"/>
            </a:endParaRPr>
          </a:p>
        </p:txBody>
      </p:sp>
      <p:sp>
        <p:nvSpPr>
          <p:cNvPr id="522" name="Google Shape;522;p54"/>
          <p:cNvSpPr txBox="1"/>
          <p:nvPr/>
        </p:nvSpPr>
        <p:spPr>
          <a:xfrm>
            <a:off x="4939859" y="3175950"/>
            <a:ext cx="135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3</a:t>
            </a:r>
            <a:endParaRPr i="1">
              <a:solidFill>
                <a:srgbClr val="5B5B5B"/>
              </a:solidFill>
              <a:latin typeface="Source Serif Pro"/>
              <a:ea typeface="Source Serif Pro"/>
              <a:cs typeface="Source Serif Pro"/>
              <a:sym typeface="Source Serif Pro"/>
            </a:endParaRPr>
          </a:p>
          <a:p>
            <a:pPr indent="0" lvl="0" marL="0" rtl="0" algn="ctr">
              <a:spcBef>
                <a:spcPts val="0"/>
              </a:spcBef>
              <a:spcAft>
                <a:spcPts val="0"/>
              </a:spcAft>
              <a:buNone/>
            </a:pPr>
            <a:r>
              <a:rPr lang="iw">
                <a:solidFill>
                  <a:srgbClr val="5B5B5B"/>
                </a:solidFill>
                <a:latin typeface="Source Serif Pro"/>
                <a:ea typeface="Source Serif Pro"/>
                <a:cs typeface="Source Serif Pro"/>
                <a:sym typeface="Source Serif Pro"/>
              </a:rPr>
              <a:t>Donor Presentation</a:t>
            </a:r>
            <a:endParaRPr>
              <a:solidFill>
                <a:srgbClr val="5B5B5B"/>
              </a:solidFill>
              <a:latin typeface="Source Serif Pro"/>
              <a:ea typeface="Source Serif Pro"/>
              <a:cs typeface="Source Serif Pro"/>
              <a:sym typeface="Source Serif Pro"/>
            </a:endParaRPr>
          </a:p>
        </p:txBody>
      </p:sp>
      <p:sp>
        <p:nvSpPr>
          <p:cNvPr id="523" name="Google Shape;523;p54"/>
          <p:cNvSpPr txBox="1"/>
          <p:nvPr/>
        </p:nvSpPr>
        <p:spPr>
          <a:xfrm>
            <a:off x="7006276" y="3175950"/>
            <a:ext cx="135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3</a:t>
            </a:r>
            <a:endParaRPr i="1">
              <a:solidFill>
                <a:srgbClr val="5B5B5B"/>
              </a:solidFill>
              <a:latin typeface="Source Serif Pro"/>
              <a:ea typeface="Source Serif Pro"/>
              <a:cs typeface="Source Serif Pro"/>
              <a:sym typeface="Source Serif Pro"/>
            </a:endParaRPr>
          </a:p>
          <a:p>
            <a:pPr indent="0" lvl="0" marL="0" rtl="0" algn="ctr">
              <a:spcBef>
                <a:spcPts val="0"/>
              </a:spcBef>
              <a:spcAft>
                <a:spcPts val="0"/>
              </a:spcAft>
              <a:buNone/>
            </a:pPr>
            <a:r>
              <a:rPr lang="iw">
                <a:solidFill>
                  <a:srgbClr val="5B5B5B"/>
                </a:solidFill>
                <a:latin typeface="Source Serif Pro"/>
                <a:ea typeface="Source Serif Pro"/>
                <a:cs typeface="Source Serif Pro"/>
                <a:sym typeface="Source Serif Pro"/>
              </a:rPr>
              <a:t>Dashboard &amp; Infographic</a:t>
            </a:r>
            <a:endParaRPr>
              <a:solidFill>
                <a:srgbClr val="5B5B5B"/>
              </a:solidFill>
              <a:latin typeface="Source Serif Pro"/>
              <a:ea typeface="Source Serif Pro"/>
              <a:cs typeface="Source Serif Pro"/>
              <a:sym typeface="Source Serif Pro"/>
            </a:endParaRPr>
          </a:p>
        </p:txBody>
      </p:sp>
      <p:cxnSp>
        <p:nvCxnSpPr>
          <p:cNvPr id="524" name="Google Shape;524;p54"/>
          <p:cNvCxnSpPr/>
          <p:nvPr/>
        </p:nvCxnSpPr>
        <p:spPr>
          <a:xfrm>
            <a:off x="757600" y="1762100"/>
            <a:ext cx="2479200" cy="0"/>
          </a:xfrm>
          <a:prstGeom prst="straightConnector1">
            <a:avLst/>
          </a:prstGeom>
          <a:noFill/>
          <a:ln cap="flat" cmpd="sng" w="19050">
            <a:solidFill>
              <a:srgbClr val="009EDB"/>
            </a:solidFill>
            <a:prstDash val="solid"/>
            <a:round/>
            <a:headEnd len="med" w="med" type="none"/>
            <a:tailEnd len="med" w="med" type="none"/>
          </a:ln>
        </p:spPr>
      </p:cxnSp>
      <p:cxnSp>
        <p:nvCxnSpPr>
          <p:cNvPr id="525" name="Google Shape;525;p54"/>
          <p:cNvCxnSpPr/>
          <p:nvPr/>
        </p:nvCxnSpPr>
        <p:spPr>
          <a:xfrm>
            <a:off x="6006175" y="1762100"/>
            <a:ext cx="2479200" cy="0"/>
          </a:xfrm>
          <a:prstGeom prst="straightConnector1">
            <a:avLst/>
          </a:prstGeom>
          <a:noFill/>
          <a:ln cap="flat" cmpd="sng" w="19050">
            <a:solidFill>
              <a:srgbClr val="009EDB"/>
            </a:solidFill>
            <a:prstDash val="solid"/>
            <a:round/>
            <a:headEnd len="med" w="med" type="none"/>
            <a:tailEnd len="med" w="med" type="none"/>
          </a:ln>
        </p:spPr>
      </p:cxnSp>
      <p:sp>
        <p:nvSpPr>
          <p:cNvPr id="526" name="Google Shape;526;p54"/>
          <p:cNvSpPr txBox="1"/>
          <p:nvPr/>
        </p:nvSpPr>
        <p:spPr>
          <a:xfrm>
            <a:off x="730225" y="3175950"/>
            <a:ext cx="1503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a:solidFill>
                  <a:srgbClr val="5B5B5B"/>
                </a:solidFill>
                <a:latin typeface="Source Serif Pro"/>
                <a:ea typeface="Source Serif Pro"/>
                <a:cs typeface="Source Serif Pro"/>
                <a:sym typeface="Source Serif Pro"/>
              </a:rPr>
              <a:t>Week 1</a:t>
            </a:r>
            <a:endParaRPr i="1">
              <a:solidFill>
                <a:srgbClr val="5B5B5B"/>
              </a:solidFill>
              <a:latin typeface="Source Serif Pro"/>
              <a:ea typeface="Source Serif Pro"/>
              <a:cs typeface="Source Serif Pro"/>
              <a:sym typeface="Source Serif Pro"/>
            </a:endParaRPr>
          </a:p>
          <a:p>
            <a:pPr indent="0" lvl="0" marL="0" rtl="0" algn="ctr">
              <a:spcBef>
                <a:spcPts val="0"/>
              </a:spcBef>
              <a:spcAft>
                <a:spcPts val="0"/>
              </a:spcAft>
              <a:buNone/>
            </a:pPr>
            <a:r>
              <a:rPr lang="iw">
                <a:solidFill>
                  <a:srgbClr val="5B5B5B"/>
                </a:solidFill>
                <a:latin typeface="Source Serif Pro"/>
                <a:ea typeface="Source Serif Pro"/>
                <a:cs typeface="Source Serif Pro"/>
                <a:sym typeface="Source Serif Pro"/>
              </a:rPr>
              <a:t>Key Messages &amp; Social Media</a:t>
            </a:r>
            <a:endParaRPr>
              <a:solidFill>
                <a:srgbClr val="5B5B5B"/>
              </a:solidFill>
              <a:latin typeface="Source Serif Pro"/>
              <a:ea typeface="Source Serif Pro"/>
              <a:cs typeface="Source Serif Pro"/>
              <a:sym typeface="Source Serif Pro"/>
            </a:endParaRPr>
          </a:p>
        </p:txBody>
      </p:sp>
      <p:sp>
        <p:nvSpPr>
          <p:cNvPr id="527" name="Google Shape;527;p54"/>
          <p:cNvSpPr txBox="1"/>
          <p:nvPr/>
        </p:nvSpPr>
        <p:spPr>
          <a:xfrm>
            <a:off x="1590150" y="4441663"/>
            <a:ext cx="5963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w" sz="1700">
                <a:latin typeface="Source Serif Pro"/>
                <a:ea typeface="Source Serif Pro"/>
                <a:cs typeface="Source Serif Pro"/>
                <a:sym typeface="Source Serif Pro"/>
              </a:rPr>
              <a:t>Wednesday’s topic: Visualizations for social media posts</a:t>
            </a:r>
            <a:endParaRPr i="1" sz="1700">
              <a:latin typeface="Source Serif Pro"/>
              <a:ea typeface="Source Serif Pro"/>
              <a:cs typeface="Source Serif Pro"/>
              <a:sym typeface="Source Serif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532" name="Shape 532"/>
        <p:cNvGrpSpPr/>
        <p:nvPr/>
      </p:nvGrpSpPr>
      <p:grpSpPr>
        <a:xfrm>
          <a:off x="0" y="0"/>
          <a:ext cx="0" cy="0"/>
          <a:chOff x="0" y="0"/>
          <a:chExt cx="0" cy="0"/>
        </a:xfrm>
      </p:grpSpPr>
      <p:sp>
        <p:nvSpPr>
          <p:cNvPr id="533" name="Google Shape;533;p55"/>
          <p:cNvSpPr/>
          <p:nvPr/>
        </p:nvSpPr>
        <p:spPr>
          <a:xfrm>
            <a:off x="414450" y="634450"/>
            <a:ext cx="8403900" cy="67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823"/>
              </a:spcBef>
              <a:spcAft>
                <a:spcPts val="0"/>
              </a:spcAft>
              <a:buNone/>
            </a:pPr>
            <a:r>
              <a:rPr lang="iw" sz="3000">
                <a:solidFill>
                  <a:srgbClr val="053220"/>
                </a:solidFill>
                <a:latin typeface="Source Serif Pro"/>
                <a:ea typeface="Source Serif Pro"/>
                <a:cs typeface="Source Serif Pro"/>
                <a:sym typeface="Source Serif Pro"/>
              </a:rPr>
              <a:t>Get started with</a:t>
            </a:r>
            <a:r>
              <a:rPr lang="iw" sz="3000">
                <a:solidFill>
                  <a:srgbClr val="053220"/>
                </a:solidFill>
                <a:latin typeface="Source Serif Pro"/>
                <a:ea typeface="Source Serif Pro"/>
                <a:cs typeface="Source Serif Pro"/>
                <a:sym typeface="Source Serif Pro"/>
              </a:rPr>
              <a:t> Tableau Public</a:t>
            </a:r>
            <a:endParaRPr sz="3000">
              <a:solidFill>
                <a:srgbClr val="053220"/>
              </a:solidFill>
              <a:latin typeface="Source Serif Pro"/>
              <a:ea typeface="Source Serif Pro"/>
              <a:cs typeface="Source Serif Pro"/>
              <a:sym typeface="Source Serif Pro"/>
            </a:endParaRPr>
          </a:p>
        </p:txBody>
      </p:sp>
      <p:sp>
        <p:nvSpPr>
          <p:cNvPr id="534" name="Google Shape;534;p55"/>
          <p:cNvSpPr/>
          <p:nvPr/>
        </p:nvSpPr>
        <p:spPr>
          <a:xfrm>
            <a:off x="414450" y="366550"/>
            <a:ext cx="8403900" cy="344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a:solidFill>
                  <a:srgbClr val="4E2D41"/>
                </a:solidFill>
                <a:latin typeface="Open Sans"/>
                <a:ea typeface="Open Sans"/>
                <a:cs typeface="Open Sans"/>
                <a:sym typeface="Open Sans"/>
              </a:rPr>
              <a:t>Instructions on Campus</a:t>
            </a:r>
            <a:endParaRPr b="1" u="none" cap="none" strike="noStrike">
              <a:solidFill>
                <a:srgbClr val="4E2D41"/>
              </a:solidFill>
              <a:latin typeface="Open Sans"/>
              <a:ea typeface="Open Sans"/>
              <a:cs typeface="Open Sans"/>
              <a:sym typeface="Open Sans"/>
            </a:endParaRPr>
          </a:p>
        </p:txBody>
      </p:sp>
      <p:pic>
        <p:nvPicPr>
          <p:cNvPr id="535" name="Google Shape;535;p55"/>
          <p:cNvPicPr preferRelativeResize="0"/>
          <p:nvPr/>
        </p:nvPicPr>
        <p:blipFill>
          <a:blip r:embed="rId3">
            <a:alphaModFix/>
          </a:blip>
          <a:stretch>
            <a:fillRect/>
          </a:stretch>
        </p:blipFill>
        <p:spPr>
          <a:xfrm>
            <a:off x="3433952" y="1459550"/>
            <a:ext cx="5317200" cy="2985625"/>
          </a:xfrm>
          <a:prstGeom prst="rect">
            <a:avLst/>
          </a:prstGeom>
          <a:noFill/>
          <a:ln>
            <a:noFill/>
          </a:ln>
        </p:spPr>
      </p:pic>
      <p:sp>
        <p:nvSpPr>
          <p:cNvPr id="536" name="Google Shape;536;p55"/>
          <p:cNvSpPr/>
          <p:nvPr/>
        </p:nvSpPr>
        <p:spPr>
          <a:xfrm>
            <a:off x="441500" y="1848500"/>
            <a:ext cx="2755800" cy="2207700"/>
          </a:xfrm>
          <a:prstGeom prst="roundRect">
            <a:avLst>
              <a:gd fmla="val 4753" name="adj"/>
            </a:avLst>
          </a:prstGeom>
          <a:solidFill>
            <a:srgbClr val="FFFFFF"/>
          </a:solidFill>
          <a:ln cap="flat" cmpd="sng" w="9525">
            <a:solidFill>
              <a:srgbClr val="E7E6E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000000"/>
              </a:solidFill>
              <a:latin typeface="Open Sans"/>
              <a:ea typeface="Open Sans"/>
              <a:cs typeface="Open Sans"/>
              <a:sym typeface="Open Sans"/>
            </a:endParaRPr>
          </a:p>
        </p:txBody>
      </p:sp>
      <p:sp>
        <p:nvSpPr>
          <p:cNvPr id="537" name="Google Shape;537;p55"/>
          <p:cNvSpPr txBox="1"/>
          <p:nvPr/>
        </p:nvSpPr>
        <p:spPr>
          <a:xfrm>
            <a:off x="657650" y="2454813"/>
            <a:ext cx="2318400" cy="127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iw" sz="1100">
                <a:latin typeface="Open Sans Light"/>
                <a:ea typeface="Open Sans Light"/>
                <a:cs typeface="Open Sans Light"/>
                <a:sym typeface="Open Sans Light"/>
              </a:rPr>
              <a:t>You’ll need Tableau Public set up and ready to go before the next live session. ✅</a:t>
            </a:r>
            <a:endParaRPr sz="1100">
              <a:latin typeface="Open Sans Light"/>
              <a:ea typeface="Open Sans Light"/>
              <a:cs typeface="Open Sans Light"/>
              <a:sym typeface="Open Sans Light"/>
            </a:endParaRPr>
          </a:p>
          <a:p>
            <a:pPr indent="0" lvl="0" marL="0" rtl="0" algn="l">
              <a:lnSpc>
                <a:spcPct val="115000"/>
              </a:lnSpc>
              <a:spcBef>
                <a:spcPts val="1000"/>
              </a:spcBef>
              <a:spcAft>
                <a:spcPts val="1000"/>
              </a:spcAft>
              <a:buNone/>
            </a:pPr>
            <a:r>
              <a:rPr lang="iw" sz="1100">
                <a:latin typeface="Open Sans Light"/>
                <a:ea typeface="Open Sans Light"/>
                <a:cs typeface="Open Sans Light"/>
                <a:sym typeface="Open Sans Light"/>
              </a:rPr>
              <a:t>Read the instructions in the first sprint on Campus: </a:t>
            </a:r>
            <a:r>
              <a:rPr i="1" lang="iw" sz="1100">
                <a:latin typeface="Open Sans Light"/>
                <a:ea typeface="Open Sans Light"/>
                <a:cs typeface="Open Sans Light"/>
                <a:sym typeface="Open Sans Light"/>
              </a:rPr>
              <a:t>Getting Started with Tableau Public.</a:t>
            </a:r>
            <a:endParaRPr i="1" sz="1100">
              <a:latin typeface="Open Sans Light"/>
              <a:ea typeface="Open Sans Light"/>
              <a:cs typeface="Open Sans Light"/>
              <a:sym typeface="Open Sans Light"/>
            </a:endParaRPr>
          </a:p>
        </p:txBody>
      </p:sp>
      <p:sp>
        <p:nvSpPr>
          <p:cNvPr id="538" name="Google Shape;538;p55"/>
          <p:cNvSpPr/>
          <p:nvPr/>
        </p:nvSpPr>
        <p:spPr>
          <a:xfrm>
            <a:off x="625550" y="2070013"/>
            <a:ext cx="2387700" cy="2934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iw" sz="1200">
                <a:solidFill>
                  <a:srgbClr val="4E2D41"/>
                </a:solidFill>
                <a:latin typeface="Open Sans"/>
                <a:ea typeface="Open Sans"/>
                <a:cs typeface="Open Sans"/>
                <a:sym typeface="Open Sans"/>
              </a:rPr>
              <a:t>Create your account and install</a:t>
            </a:r>
            <a:endParaRPr b="1" sz="1200" u="none" cap="none" strike="noStrike">
              <a:solidFill>
                <a:srgbClr val="4E2D41"/>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543" name="Shape 543"/>
        <p:cNvGrpSpPr/>
        <p:nvPr/>
      </p:nvGrpSpPr>
      <p:grpSpPr>
        <a:xfrm>
          <a:off x="0" y="0"/>
          <a:ext cx="0" cy="0"/>
          <a:chOff x="0" y="0"/>
          <a:chExt cx="0" cy="0"/>
        </a:xfrm>
      </p:grpSpPr>
      <p:sp>
        <p:nvSpPr>
          <p:cNvPr id="544" name="Google Shape;544;p56"/>
          <p:cNvSpPr/>
          <p:nvPr/>
        </p:nvSpPr>
        <p:spPr>
          <a:xfrm>
            <a:off x="3309213" y="1902425"/>
            <a:ext cx="2526600" cy="557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3600">
                <a:solidFill>
                  <a:srgbClr val="A9F696"/>
                </a:solidFill>
                <a:latin typeface="Source Serif Pro"/>
                <a:ea typeface="Source Serif Pro"/>
                <a:cs typeface="Source Serif Pro"/>
                <a:sym typeface="Source Serif Pro"/>
              </a:rPr>
              <a:t>Thank You</a:t>
            </a:r>
            <a:endParaRPr sz="3600">
              <a:solidFill>
                <a:srgbClr val="A9F696"/>
              </a:solidFill>
              <a:latin typeface="Source Serif Pro"/>
              <a:ea typeface="Source Serif Pro"/>
              <a:cs typeface="Source Serif Pro"/>
              <a:sym typeface="Source Serif Pro"/>
            </a:endParaRPr>
          </a:p>
        </p:txBody>
      </p:sp>
      <p:sp>
        <p:nvSpPr>
          <p:cNvPr id="545" name="Google Shape;545;p56"/>
          <p:cNvSpPr/>
          <p:nvPr/>
        </p:nvSpPr>
        <p:spPr>
          <a:xfrm>
            <a:off x="3308188" y="2494025"/>
            <a:ext cx="2367300" cy="204300"/>
          </a:xfrm>
          <a:prstGeom prst="rect">
            <a:avLst/>
          </a:prstGeom>
          <a:noFill/>
          <a:ln>
            <a:noFill/>
          </a:ln>
        </p:spPr>
        <p:txBody>
          <a:bodyPr anchorCtr="0" anchor="t" bIns="0" lIns="0" spcFirstLastPara="1" rIns="0" wrap="square" tIns="0">
            <a:noAutofit/>
          </a:bodyPr>
          <a:lstStyle/>
          <a:p>
            <a:pPr indent="0" lvl="0" marL="0" marR="0" rtl="0" algn="ctr">
              <a:lnSpc>
                <a:spcPct val="134083"/>
              </a:lnSpc>
              <a:spcBef>
                <a:spcPts val="0"/>
              </a:spcBef>
              <a:spcAft>
                <a:spcPts val="0"/>
              </a:spcAft>
              <a:buNone/>
            </a:pPr>
            <a:r>
              <a:rPr i="0" lang="iw" u="none" cap="none" strike="noStrike">
                <a:solidFill>
                  <a:schemeClr val="lt1"/>
                </a:solidFill>
                <a:latin typeface="Open Sans"/>
                <a:ea typeface="Open Sans"/>
                <a:cs typeface="Open Sans"/>
                <a:sym typeface="Open Sans"/>
              </a:rPr>
              <a:t>And Keep Practicing!</a:t>
            </a:r>
            <a:endParaRPr i="0" u="none" cap="none" strike="noStrike">
              <a:solidFill>
                <a:schemeClr val="lt1"/>
              </a:solidFill>
              <a:latin typeface="Open Sans"/>
              <a:ea typeface="Open Sans"/>
              <a:cs typeface="Open Sans"/>
              <a:sym typeface="Open Sans"/>
            </a:endParaRPr>
          </a:p>
        </p:txBody>
      </p:sp>
      <p:pic>
        <p:nvPicPr>
          <p:cNvPr id="546" name="Google Shape;546;p56"/>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3325"/>
        </a:solidFill>
      </p:bgPr>
    </p:bg>
    <p:spTree>
      <p:nvGrpSpPr>
        <p:cNvPr id="107" name="Shape 107"/>
        <p:cNvGrpSpPr/>
        <p:nvPr/>
      </p:nvGrpSpPr>
      <p:grpSpPr>
        <a:xfrm>
          <a:off x="0" y="0"/>
          <a:ext cx="0" cy="0"/>
          <a:chOff x="0" y="0"/>
          <a:chExt cx="0" cy="0"/>
        </a:xfrm>
      </p:grpSpPr>
      <p:sp>
        <p:nvSpPr>
          <p:cNvPr id="108" name="Google Shape;108;p19"/>
          <p:cNvSpPr/>
          <p:nvPr/>
        </p:nvSpPr>
        <p:spPr>
          <a:xfrm>
            <a:off x="1281150" y="2076450"/>
            <a:ext cx="6581700" cy="990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iw" sz="3800">
                <a:solidFill>
                  <a:srgbClr val="A9F696"/>
                </a:solidFill>
                <a:latin typeface="Source Serif Pro"/>
                <a:ea typeface="Source Serif Pro"/>
                <a:cs typeface="Source Serif Pro"/>
                <a:sym typeface="Source Serif Pro"/>
              </a:rPr>
              <a:t>The Power of Data Storytelling</a:t>
            </a:r>
            <a:endParaRPr sz="3800">
              <a:solidFill>
                <a:srgbClr val="A9F696"/>
              </a:solidFill>
              <a:latin typeface="Source Serif Pro"/>
              <a:ea typeface="Source Serif Pro"/>
              <a:cs typeface="Source Serif Pro"/>
              <a:sym typeface="Source Serif Pro"/>
            </a:endParaRPr>
          </a:p>
        </p:txBody>
      </p:sp>
      <p:pic>
        <p:nvPicPr>
          <p:cNvPr id="109" name="Google Shape;109;p19"/>
          <p:cNvPicPr preferRelativeResize="0"/>
          <p:nvPr/>
        </p:nvPicPr>
        <p:blipFill rotWithShape="1">
          <a:blip r:embed="rId3">
            <a:alphaModFix amt="41000"/>
          </a:blip>
          <a:srcRect b="0" l="0" r="0" t="0"/>
          <a:stretch/>
        </p:blipFill>
        <p:spPr>
          <a:xfrm>
            <a:off x="356753" y="4582707"/>
            <a:ext cx="1013601" cy="30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14" name="Shape 114"/>
        <p:cNvGrpSpPr/>
        <p:nvPr/>
      </p:nvGrpSpPr>
      <p:grpSpPr>
        <a:xfrm>
          <a:off x="0" y="0"/>
          <a:ext cx="0" cy="0"/>
          <a:chOff x="0" y="0"/>
          <a:chExt cx="0" cy="0"/>
        </a:xfrm>
      </p:grpSpPr>
      <p:sp>
        <p:nvSpPr>
          <p:cNvPr id="115" name="Google Shape;115;p20"/>
          <p:cNvSpPr/>
          <p:nvPr/>
        </p:nvSpPr>
        <p:spPr>
          <a:xfrm>
            <a:off x="398425" y="340925"/>
            <a:ext cx="7645800" cy="5259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lang="iw" sz="2700">
                <a:solidFill>
                  <a:srgbClr val="053220"/>
                </a:solidFill>
                <a:latin typeface="Source Serif Pro"/>
                <a:ea typeface="Source Serif Pro"/>
                <a:cs typeface="Source Serif Pro"/>
                <a:sym typeface="Source Serif Pro"/>
              </a:rPr>
              <a:t>Hans Rosling’s 200 countries, 200 years, 4 minutes</a:t>
            </a:r>
            <a:endParaRPr sz="3000">
              <a:solidFill>
                <a:srgbClr val="4E2D41"/>
              </a:solidFill>
              <a:latin typeface="Source Serif Pro"/>
              <a:ea typeface="Source Serif Pro"/>
              <a:cs typeface="Source Serif Pro"/>
              <a:sym typeface="Source Serif Pro"/>
            </a:endParaRPr>
          </a:p>
        </p:txBody>
      </p:sp>
      <p:sp>
        <p:nvSpPr>
          <p:cNvPr id="116" name="Google Shape;116;p20"/>
          <p:cNvSpPr/>
          <p:nvPr/>
        </p:nvSpPr>
        <p:spPr>
          <a:xfrm>
            <a:off x="398425" y="1477050"/>
            <a:ext cx="4011300" cy="2207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lang="iw">
                <a:solidFill>
                  <a:srgbClr val="0A0A0A"/>
                </a:solidFill>
                <a:latin typeface="Open Sans"/>
                <a:ea typeface="Open Sans"/>
                <a:cs typeface="Open Sans"/>
                <a:sym typeface="Open Sans"/>
              </a:rPr>
              <a:t>Hans Rosling (1948-2017): </a:t>
            </a:r>
            <a:endParaRPr b="1">
              <a:solidFill>
                <a:srgbClr val="0A0A0A"/>
              </a:solidFill>
              <a:latin typeface="Open Sans"/>
              <a:ea typeface="Open Sans"/>
              <a:cs typeface="Open Sans"/>
              <a:sym typeface="Open Sans"/>
            </a:endParaRPr>
          </a:p>
          <a:p>
            <a:pPr indent="-317500" lvl="0" marL="457200" marR="0" rtl="0" algn="l">
              <a:lnSpc>
                <a:spcPct val="115000"/>
              </a:lnSpc>
              <a:spcBef>
                <a:spcPts val="1000"/>
              </a:spcBef>
              <a:spcAft>
                <a:spcPts val="0"/>
              </a:spcAft>
              <a:buClr>
                <a:srgbClr val="0A0A0A"/>
              </a:buClr>
              <a:buSzPts val="1400"/>
              <a:buFont typeface="Open Sans"/>
              <a:buChar char="·"/>
            </a:pPr>
            <a:r>
              <a:rPr lang="iw">
                <a:solidFill>
                  <a:srgbClr val="0A0A0A"/>
                </a:solidFill>
                <a:latin typeface="Open Sans"/>
                <a:ea typeface="Open Sans"/>
                <a:cs typeface="Open Sans"/>
                <a:sym typeface="Open Sans"/>
              </a:rPr>
              <a:t>Swedish physician, academic and public speaker</a:t>
            </a:r>
            <a:endParaRPr>
              <a:solidFill>
                <a:srgbClr val="0A0A0A"/>
              </a:solidFill>
              <a:latin typeface="Open Sans"/>
              <a:ea typeface="Open Sans"/>
              <a:cs typeface="Open Sans"/>
              <a:sym typeface="Open Sans"/>
            </a:endParaRPr>
          </a:p>
          <a:p>
            <a:pPr indent="-317500" lvl="0" marL="457200" marR="0" rtl="0" algn="l">
              <a:lnSpc>
                <a:spcPct val="115000"/>
              </a:lnSpc>
              <a:spcBef>
                <a:spcPts val="1000"/>
              </a:spcBef>
              <a:spcAft>
                <a:spcPts val="0"/>
              </a:spcAft>
              <a:buClr>
                <a:srgbClr val="0A0A0A"/>
              </a:buClr>
              <a:buSzPts val="1400"/>
              <a:buFont typeface="Open Sans"/>
              <a:buChar char="·"/>
            </a:pPr>
            <a:r>
              <a:rPr lang="iw">
                <a:solidFill>
                  <a:srgbClr val="0A0A0A"/>
                </a:solidFill>
                <a:latin typeface="Open Sans"/>
                <a:ea typeface="Open Sans"/>
                <a:cs typeface="Open Sans"/>
                <a:sym typeface="Open Sans"/>
              </a:rPr>
              <a:t>Chairman of the </a:t>
            </a:r>
            <a:r>
              <a:rPr lang="iw" u="sng">
                <a:solidFill>
                  <a:srgbClr val="4E2D41"/>
                </a:solidFill>
                <a:latin typeface="Open Sans"/>
                <a:ea typeface="Open Sans"/>
                <a:cs typeface="Open Sans"/>
                <a:sym typeface="Open Sans"/>
                <a:hlinkClick r:id="rId3">
                  <a:extLst>
                    <a:ext uri="{A12FA001-AC4F-418D-AE19-62706E023703}">
                      <ahyp:hlinkClr val="tx"/>
                    </a:ext>
                  </a:extLst>
                </a:hlinkClick>
              </a:rPr>
              <a:t>Gapminder Foundation</a:t>
            </a:r>
            <a:endParaRPr>
              <a:solidFill>
                <a:srgbClr val="4E2D41"/>
              </a:solidFill>
              <a:latin typeface="Open Sans"/>
              <a:ea typeface="Open Sans"/>
              <a:cs typeface="Open Sans"/>
              <a:sym typeface="Open Sans"/>
            </a:endParaRPr>
          </a:p>
          <a:p>
            <a:pPr indent="-317500" lvl="0" marL="457200" marR="0" rtl="0" algn="l">
              <a:lnSpc>
                <a:spcPct val="115000"/>
              </a:lnSpc>
              <a:spcBef>
                <a:spcPts val="1000"/>
              </a:spcBef>
              <a:spcAft>
                <a:spcPts val="1000"/>
              </a:spcAft>
              <a:buClr>
                <a:srgbClr val="0A0A0A"/>
              </a:buClr>
              <a:buSzPts val="1400"/>
              <a:buFont typeface="Open Sans"/>
              <a:buChar char="·"/>
            </a:pPr>
            <a:r>
              <a:rPr lang="iw">
                <a:solidFill>
                  <a:srgbClr val="0A0A0A"/>
                </a:solidFill>
                <a:latin typeface="Open Sans"/>
                <a:ea typeface="Open Sans"/>
                <a:cs typeface="Open Sans"/>
                <a:sym typeface="Open Sans"/>
              </a:rPr>
              <a:t>P</a:t>
            </a:r>
            <a:r>
              <a:rPr lang="iw">
                <a:solidFill>
                  <a:srgbClr val="0A0A0A"/>
                </a:solidFill>
                <a:latin typeface="Open Sans"/>
                <a:ea typeface="Open Sans"/>
                <a:cs typeface="Open Sans"/>
                <a:sym typeface="Open Sans"/>
              </a:rPr>
              <a:t>romoted the use of data (especially visualization) to explore world development issues</a:t>
            </a:r>
            <a:endParaRPr>
              <a:solidFill>
                <a:srgbClr val="0A0A0A"/>
              </a:solidFill>
              <a:latin typeface="Open Sans"/>
              <a:ea typeface="Open Sans"/>
              <a:cs typeface="Open Sans"/>
              <a:sym typeface="Open Sans"/>
            </a:endParaRPr>
          </a:p>
        </p:txBody>
      </p:sp>
      <p:sp>
        <p:nvSpPr>
          <p:cNvPr id="117" name="Google Shape;117;p20"/>
          <p:cNvSpPr/>
          <p:nvPr/>
        </p:nvSpPr>
        <p:spPr>
          <a:xfrm>
            <a:off x="398425" y="826425"/>
            <a:ext cx="42882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a:ea typeface="Open Sans"/>
                <a:cs typeface="Open Sans"/>
                <a:sym typeface="Open Sans"/>
              </a:rPr>
              <a:t>The Joy of Stats</a:t>
            </a:r>
            <a:endParaRPr i="0" sz="1238" u="none" cap="none" strike="noStrike">
              <a:solidFill>
                <a:srgbClr val="775F6E"/>
              </a:solidFill>
              <a:latin typeface="Open Sans Medium"/>
              <a:ea typeface="Open Sans Medium"/>
              <a:cs typeface="Open Sans Medium"/>
              <a:sym typeface="Open Sans Medium"/>
            </a:endParaRPr>
          </a:p>
        </p:txBody>
      </p:sp>
      <p:pic>
        <p:nvPicPr>
          <p:cNvPr id="118" name="Google Shape;118;p20"/>
          <p:cNvPicPr preferRelativeResize="0"/>
          <p:nvPr/>
        </p:nvPicPr>
        <p:blipFill>
          <a:blip r:embed="rId4">
            <a:alphaModFix amt="28000"/>
          </a:blip>
          <a:stretch>
            <a:fillRect/>
          </a:stretch>
        </p:blipFill>
        <p:spPr>
          <a:xfrm>
            <a:off x="356753" y="4582707"/>
            <a:ext cx="1013601" cy="305375"/>
          </a:xfrm>
          <a:prstGeom prst="rect">
            <a:avLst/>
          </a:prstGeom>
          <a:noFill/>
          <a:ln>
            <a:noFill/>
          </a:ln>
        </p:spPr>
      </p:pic>
      <p:pic>
        <p:nvPicPr>
          <p:cNvPr id="119" name="Google Shape;119;p20"/>
          <p:cNvPicPr preferRelativeResize="0"/>
          <p:nvPr/>
        </p:nvPicPr>
        <p:blipFill rotWithShape="1">
          <a:blip r:embed="rId5">
            <a:alphaModFix/>
          </a:blip>
          <a:srcRect b="0" l="1190" r="1190" t="0"/>
          <a:stretch/>
        </p:blipFill>
        <p:spPr>
          <a:xfrm>
            <a:off x="4763650" y="1434150"/>
            <a:ext cx="3711600" cy="2851513"/>
          </a:xfrm>
          <a:prstGeom prst="rect">
            <a:avLst/>
          </a:prstGeom>
          <a:noFill/>
          <a:ln>
            <a:noFill/>
          </a:ln>
        </p:spPr>
      </p:pic>
      <p:sp>
        <p:nvSpPr>
          <p:cNvPr id="120" name="Google Shape;120;p20"/>
          <p:cNvSpPr/>
          <p:nvPr/>
        </p:nvSpPr>
        <p:spPr>
          <a:xfrm>
            <a:off x="7593075" y="3626550"/>
            <a:ext cx="962700" cy="739500"/>
          </a:xfrm>
          <a:prstGeom prst="rect">
            <a:avLst/>
          </a:prstGeom>
          <a:solidFill>
            <a:srgbClr val="F5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E2D41"/>
              </a:solidFill>
            </a:endParaRPr>
          </a:p>
        </p:txBody>
      </p:sp>
      <p:sp>
        <p:nvSpPr>
          <p:cNvPr id="121" name="Google Shape;121;p20"/>
          <p:cNvSpPr/>
          <p:nvPr/>
        </p:nvSpPr>
        <p:spPr>
          <a:xfrm>
            <a:off x="4686625" y="1371675"/>
            <a:ext cx="962700" cy="739500"/>
          </a:xfrm>
          <a:prstGeom prst="rect">
            <a:avLst/>
          </a:prstGeom>
          <a:solidFill>
            <a:srgbClr val="F5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E2D4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mt="28000"/>
          </a:blip>
          <a:stretch>
            <a:fillRect/>
          </a:stretch>
        </p:blipFill>
        <p:spPr>
          <a:xfrm>
            <a:off x="356753" y="4582707"/>
            <a:ext cx="1013601" cy="305375"/>
          </a:xfrm>
          <a:prstGeom prst="rect">
            <a:avLst/>
          </a:prstGeom>
          <a:noFill/>
          <a:ln>
            <a:noFill/>
          </a:ln>
        </p:spPr>
      </p:pic>
      <p:pic>
        <p:nvPicPr>
          <p:cNvPr descr="Subscribe and 🔔 to the BBC 👉 https://bit.ly/BBCYouTubeSub&#10;Watch the BBC first on iPlayer 👉 https://bbc.in/iPlayer-Home More about this programme: http://www.bbc.co.uk/programmes/b00wgq0l &#10;Hans Rosling's famous lectures combine enormous quantities of public data with a sport's commentator's style to reveal the story of the world's past, present and future development. Now he explores stats in a way he has never done before - using augmented reality animation. In this spectacular section of 'The Joy of Stats' he tells the story of the world in 200 countries over 200 years using 120,000 numbers - in just four minutes. Plotting life expectancy against income for every country since 1810, Hans shows how the world we live in is radically different from the world most of us imagine.&#10;&#10;#bbc&#10;All our TV channels and S4C are available to watch live through BBC iPlayer, although some programmes may not be available to stream online due to rights. If you would like to read more on what types of programmes are available to watch live, check the 'Are all programmes that are broadcast available on BBC iPlayer?' FAQ 👉 https://bbc.in/2m8ks6v." id="128" name="Google Shape;128;p21" title="Hans Rosling's 200 Countries, 200 Years, 4 Minutes - The Joy of Stats - BBC Four">
            <a:hlinkClick r:id="rId4"/>
          </p:cNvPr>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33" name="Shape 133"/>
        <p:cNvGrpSpPr/>
        <p:nvPr/>
      </p:nvGrpSpPr>
      <p:grpSpPr>
        <a:xfrm>
          <a:off x="0" y="0"/>
          <a:ext cx="0" cy="0"/>
          <a:chOff x="0" y="0"/>
          <a:chExt cx="0" cy="0"/>
        </a:xfrm>
      </p:grpSpPr>
      <p:sp>
        <p:nvSpPr>
          <p:cNvPr id="134" name="Google Shape;134;p22"/>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sp>
        <p:nvSpPr>
          <p:cNvPr id="135" name="Google Shape;135;p22"/>
          <p:cNvSpPr/>
          <p:nvPr/>
        </p:nvSpPr>
        <p:spPr>
          <a:xfrm>
            <a:off x="476250" y="958225"/>
            <a:ext cx="8232000" cy="204300"/>
          </a:xfrm>
          <a:prstGeom prst="rect">
            <a:avLst/>
          </a:prstGeom>
          <a:noFill/>
          <a:ln>
            <a:noFill/>
          </a:ln>
        </p:spPr>
        <p:txBody>
          <a:bodyPr anchorCtr="0" anchor="t" bIns="0" lIns="0" spcFirstLastPara="1" rIns="0" wrap="square" tIns="0">
            <a:noAutofit/>
          </a:bodyPr>
          <a:lstStyle/>
          <a:p>
            <a:pPr indent="0" lvl="0" marL="0" marR="0" rtl="0" algn="l">
              <a:lnSpc>
                <a:spcPct val="134083"/>
              </a:lnSpc>
              <a:spcBef>
                <a:spcPts val="0"/>
              </a:spcBef>
              <a:spcAft>
                <a:spcPts val="0"/>
              </a:spcAft>
              <a:buNone/>
            </a:pPr>
            <a:r>
              <a:rPr lang="iw" sz="1200">
                <a:solidFill>
                  <a:srgbClr val="775F6E"/>
                </a:solidFill>
                <a:latin typeface="Open Sans Medium"/>
                <a:ea typeface="Open Sans Medium"/>
                <a:cs typeface="Open Sans Medium"/>
                <a:sym typeface="Open Sans Medium"/>
              </a:rPr>
              <a:t>Raise your emoji hand to speak or type in the Zoom chat</a:t>
            </a:r>
            <a:endParaRPr i="0" sz="1238" u="none" cap="none" strike="noStrike">
              <a:solidFill>
                <a:schemeClr val="dk1"/>
              </a:solidFill>
              <a:latin typeface="Open Sans Medium"/>
              <a:ea typeface="Open Sans Medium"/>
              <a:cs typeface="Open Sans Medium"/>
              <a:sym typeface="Open Sans Medium"/>
            </a:endParaRPr>
          </a:p>
        </p:txBody>
      </p:sp>
      <p:pic>
        <p:nvPicPr>
          <p:cNvPr id="136" name="Google Shape;136;p22"/>
          <p:cNvPicPr preferRelativeResize="0"/>
          <p:nvPr/>
        </p:nvPicPr>
        <p:blipFill>
          <a:blip r:embed="rId3">
            <a:alphaModFix amt="28000"/>
          </a:blip>
          <a:stretch>
            <a:fillRect/>
          </a:stretch>
        </p:blipFill>
        <p:spPr>
          <a:xfrm>
            <a:off x="356753" y="4582707"/>
            <a:ext cx="1013601" cy="305375"/>
          </a:xfrm>
          <a:prstGeom prst="rect">
            <a:avLst/>
          </a:prstGeom>
          <a:noFill/>
          <a:ln>
            <a:noFill/>
          </a:ln>
        </p:spPr>
      </p:pic>
      <p:sp>
        <p:nvSpPr>
          <p:cNvPr id="137" name="Google Shape;137;p22"/>
          <p:cNvSpPr/>
          <p:nvPr/>
        </p:nvSpPr>
        <p:spPr>
          <a:xfrm>
            <a:off x="539100" y="1770400"/>
            <a:ext cx="8065800" cy="51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What is one thing you took away from Hans’ visual story?</a:t>
            </a:r>
            <a:endParaRPr sz="1800">
              <a:solidFill>
                <a:srgbClr val="0A0A0A"/>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0"/>
        </a:solidFill>
      </p:bgPr>
    </p:bg>
    <p:spTree>
      <p:nvGrpSpPr>
        <p:cNvPr id="142" name="Shape 142"/>
        <p:cNvGrpSpPr/>
        <p:nvPr/>
      </p:nvGrpSpPr>
      <p:grpSpPr>
        <a:xfrm>
          <a:off x="0" y="0"/>
          <a:ext cx="0" cy="0"/>
          <a:chOff x="0" y="0"/>
          <a:chExt cx="0" cy="0"/>
        </a:xfrm>
      </p:grpSpPr>
      <p:sp>
        <p:nvSpPr>
          <p:cNvPr id="143" name="Google Shape;143;p23"/>
          <p:cNvSpPr/>
          <p:nvPr/>
        </p:nvSpPr>
        <p:spPr>
          <a:xfrm>
            <a:off x="477449" y="478300"/>
            <a:ext cx="4486800" cy="445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iw" sz="2700">
                <a:solidFill>
                  <a:srgbClr val="053220"/>
                </a:solidFill>
                <a:latin typeface="Source Serif Pro"/>
                <a:ea typeface="Source Serif Pro"/>
                <a:cs typeface="Source Serif Pro"/>
                <a:sym typeface="Source Serif Pro"/>
              </a:rPr>
              <a:t>Discussion</a:t>
            </a:r>
            <a:endParaRPr sz="2700">
              <a:solidFill>
                <a:srgbClr val="053220"/>
              </a:solidFill>
              <a:latin typeface="Source Serif Pro"/>
              <a:ea typeface="Source Serif Pro"/>
              <a:cs typeface="Source Serif Pro"/>
              <a:sym typeface="Source Serif Pro"/>
            </a:endParaRPr>
          </a:p>
        </p:txBody>
      </p:sp>
      <p:pic>
        <p:nvPicPr>
          <p:cNvPr id="144" name="Google Shape;144;p23"/>
          <p:cNvPicPr preferRelativeResize="0"/>
          <p:nvPr/>
        </p:nvPicPr>
        <p:blipFill>
          <a:blip r:embed="rId3">
            <a:alphaModFix amt="28000"/>
          </a:blip>
          <a:stretch>
            <a:fillRect/>
          </a:stretch>
        </p:blipFill>
        <p:spPr>
          <a:xfrm>
            <a:off x="356753" y="4582707"/>
            <a:ext cx="1013601" cy="305375"/>
          </a:xfrm>
          <a:prstGeom prst="rect">
            <a:avLst/>
          </a:prstGeom>
          <a:noFill/>
          <a:ln>
            <a:noFill/>
          </a:ln>
        </p:spPr>
      </p:pic>
      <p:sp>
        <p:nvSpPr>
          <p:cNvPr id="145" name="Google Shape;145;p23"/>
          <p:cNvSpPr/>
          <p:nvPr/>
        </p:nvSpPr>
        <p:spPr>
          <a:xfrm>
            <a:off x="539100" y="1770400"/>
            <a:ext cx="8065800" cy="51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1000"/>
              </a:spcAft>
              <a:buNone/>
            </a:pPr>
            <a:r>
              <a:rPr lang="iw" sz="1800">
                <a:solidFill>
                  <a:srgbClr val="0A0A0A"/>
                </a:solidFill>
                <a:latin typeface="Open Sans"/>
                <a:ea typeface="Open Sans"/>
                <a:cs typeface="Open Sans"/>
                <a:sym typeface="Open Sans"/>
              </a:rPr>
              <a:t>What is one thing you took away from Hans’ visual story?</a:t>
            </a:r>
            <a:endParaRPr sz="1800">
              <a:solidFill>
                <a:srgbClr val="0A0A0A"/>
              </a:solidFill>
              <a:latin typeface="Open Sans"/>
              <a:ea typeface="Open Sans"/>
              <a:cs typeface="Open Sans"/>
              <a:sym typeface="Open Sans"/>
            </a:endParaRPr>
          </a:p>
        </p:txBody>
      </p:sp>
      <p:sp>
        <p:nvSpPr>
          <p:cNvPr id="146" name="Google Shape;146;p23"/>
          <p:cNvSpPr/>
          <p:nvPr/>
        </p:nvSpPr>
        <p:spPr>
          <a:xfrm>
            <a:off x="1585200" y="2571750"/>
            <a:ext cx="6471000" cy="1920600"/>
          </a:xfrm>
          <a:prstGeom prst="rect">
            <a:avLst/>
          </a:prstGeom>
          <a:noFill/>
          <a:ln>
            <a:noFill/>
          </a:ln>
        </p:spPr>
        <p:txBody>
          <a:bodyPr anchorCtr="0" anchor="t" bIns="0" lIns="0" spcFirstLastPara="1" rIns="0" wrap="square" tIns="0">
            <a:noAutofit/>
          </a:bodyPr>
          <a:lstStyle/>
          <a:p>
            <a:pPr indent="-317500" lvl="0" marL="457200" marR="0" rtl="0" algn="l">
              <a:lnSpc>
                <a:spcPct val="115000"/>
              </a:lnSpc>
              <a:spcBef>
                <a:spcPts val="0"/>
              </a:spcBef>
              <a:spcAft>
                <a:spcPts val="0"/>
              </a:spcAft>
              <a:buClr>
                <a:srgbClr val="0A0A0A"/>
              </a:buClr>
              <a:buSzPts val="1400"/>
              <a:buFont typeface="Open Sans"/>
              <a:buChar char="·"/>
            </a:pPr>
            <a:r>
              <a:rPr lang="iw">
                <a:solidFill>
                  <a:srgbClr val="0A0A0A"/>
                </a:solidFill>
                <a:latin typeface="Open Sans"/>
                <a:ea typeface="Open Sans"/>
                <a:cs typeface="Open Sans"/>
                <a:sym typeface="Open Sans"/>
              </a:rPr>
              <a:t>How much the world has changed in 200 years?</a:t>
            </a:r>
            <a:endParaRPr>
              <a:solidFill>
                <a:srgbClr val="0A0A0A"/>
              </a:solidFill>
              <a:latin typeface="Open Sans"/>
              <a:ea typeface="Open Sans"/>
              <a:cs typeface="Open Sans"/>
              <a:sym typeface="Open Sans"/>
            </a:endParaRPr>
          </a:p>
          <a:p>
            <a:pPr indent="-317500" lvl="0" marL="457200" marR="0" rtl="0" algn="l">
              <a:lnSpc>
                <a:spcPct val="115000"/>
              </a:lnSpc>
              <a:spcBef>
                <a:spcPts val="1000"/>
              </a:spcBef>
              <a:spcAft>
                <a:spcPts val="0"/>
              </a:spcAft>
              <a:buClr>
                <a:srgbClr val="0A0A0A"/>
              </a:buClr>
              <a:buSzPts val="1400"/>
              <a:buFont typeface="Open Sans"/>
              <a:buChar char="·"/>
            </a:pPr>
            <a:r>
              <a:rPr lang="iw">
                <a:solidFill>
                  <a:srgbClr val="0A0A0A"/>
                </a:solidFill>
                <a:latin typeface="Open Sans"/>
                <a:ea typeface="Open Sans"/>
                <a:cs typeface="Open Sans"/>
                <a:sym typeface="Open Sans"/>
              </a:rPr>
              <a:t>The difference between world regions</a:t>
            </a:r>
            <a:r>
              <a:rPr lang="iw">
                <a:solidFill>
                  <a:srgbClr val="0A0A0A"/>
                </a:solidFill>
                <a:latin typeface="Open Sans"/>
                <a:ea typeface="Open Sans"/>
                <a:cs typeface="Open Sans"/>
                <a:sym typeface="Open Sans"/>
              </a:rPr>
              <a:t> as the result of colonization?</a:t>
            </a:r>
            <a:endParaRPr>
              <a:solidFill>
                <a:srgbClr val="0A0A0A"/>
              </a:solidFill>
              <a:latin typeface="Open Sans"/>
              <a:ea typeface="Open Sans"/>
              <a:cs typeface="Open Sans"/>
              <a:sym typeface="Open Sans"/>
            </a:endParaRPr>
          </a:p>
          <a:p>
            <a:pPr indent="-317500" lvl="0" marL="457200" marR="0" rtl="0" algn="l">
              <a:lnSpc>
                <a:spcPct val="115000"/>
              </a:lnSpc>
              <a:spcBef>
                <a:spcPts val="1000"/>
              </a:spcBef>
              <a:spcAft>
                <a:spcPts val="0"/>
              </a:spcAft>
              <a:buClr>
                <a:srgbClr val="0A0A0A"/>
              </a:buClr>
              <a:buSzPts val="1400"/>
              <a:buFont typeface="Open Sans"/>
              <a:buChar char="·"/>
            </a:pPr>
            <a:r>
              <a:rPr lang="iw">
                <a:solidFill>
                  <a:srgbClr val="0A0A0A"/>
                </a:solidFill>
                <a:latin typeface="Open Sans"/>
                <a:ea typeface="Open Sans"/>
                <a:cs typeface="Open Sans"/>
                <a:sym typeface="Open Sans"/>
              </a:rPr>
              <a:t>How many data points were in the story?</a:t>
            </a:r>
            <a:endParaRPr>
              <a:solidFill>
                <a:srgbClr val="0A0A0A"/>
              </a:solidFill>
              <a:latin typeface="Open Sans"/>
              <a:ea typeface="Open Sans"/>
              <a:cs typeface="Open Sans"/>
              <a:sym typeface="Open Sans"/>
            </a:endParaRPr>
          </a:p>
          <a:p>
            <a:pPr indent="-317500" lvl="0" marL="457200" marR="0" rtl="0" algn="l">
              <a:lnSpc>
                <a:spcPct val="115000"/>
              </a:lnSpc>
              <a:spcBef>
                <a:spcPts val="1000"/>
              </a:spcBef>
              <a:spcAft>
                <a:spcPts val="1000"/>
              </a:spcAft>
              <a:buClr>
                <a:srgbClr val="0A0A0A"/>
              </a:buClr>
              <a:buSzPts val="1400"/>
              <a:buFont typeface="Open Sans"/>
              <a:buChar char="·"/>
            </a:pPr>
            <a:r>
              <a:rPr lang="iw">
                <a:solidFill>
                  <a:srgbClr val="0A0A0A"/>
                </a:solidFill>
                <a:latin typeface="Open Sans"/>
                <a:ea typeface="Open Sans"/>
                <a:cs typeface="Open Sans"/>
                <a:sym typeface="Open Sans"/>
              </a:rPr>
              <a:t>Hans’ compelling storytelling presence?</a:t>
            </a:r>
            <a:endParaRPr>
              <a:solidFill>
                <a:srgbClr val="0A0A0A"/>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